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5" r:id="rId2"/>
    <p:sldId id="338" r:id="rId3"/>
    <p:sldId id="346" r:id="rId4"/>
    <p:sldId id="347" r:id="rId5"/>
    <p:sldId id="348" r:id="rId6"/>
    <p:sldId id="349" r:id="rId7"/>
    <p:sldId id="339" r:id="rId8"/>
    <p:sldId id="350" r:id="rId9"/>
    <p:sldId id="351" r:id="rId10"/>
    <p:sldId id="340" r:id="rId11"/>
    <p:sldId id="257" r:id="rId12"/>
    <p:sldId id="259" r:id="rId13"/>
    <p:sldId id="260" r:id="rId14"/>
    <p:sldId id="261" r:id="rId15"/>
    <p:sldId id="262" r:id="rId16"/>
    <p:sldId id="263" r:id="rId17"/>
    <p:sldId id="365" r:id="rId18"/>
    <p:sldId id="264" r:id="rId19"/>
    <p:sldId id="265" r:id="rId20"/>
    <p:sldId id="266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1" r:id="rId30"/>
    <p:sldId id="362" r:id="rId31"/>
    <p:sldId id="363" r:id="rId32"/>
    <p:sldId id="364" r:id="rId33"/>
    <p:sldId id="366" r:id="rId34"/>
    <p:sldId id="367" r:id="rId35"/>
    <p:sldId id="368" r:id="rId36"/>
    <p:sldId id="267" r:id="rId37"/>
    <p:sldId id="369" r:id="rId38"/>
    <p:sldId id="370" r:id="rId39"/>
    <p:sldId id="37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64"/>
    <p:restoredTop sz="94719"/>
  </p:normalViewPr>
  <p:slideViewPr>
    <p:cSldViewPr snapToGrid="0">
      <p:cViewPr varScale="1">
        <p:scale>
          <a:sx n="142" d="100"/>
          <a:sy n="142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EB98E-30F8-E18A-87CC-19A37FBFB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E5CF32-72CC-62F6-3CC2-7206596B9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FB81D-8BCC-AFF0-E979-2F8DF3C0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04059-79F9-A10A-F5F5-86AA4114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6CAEC-4208-EB20-BFEB-02E1B6AF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435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E31A2-9002-0491-D18C-1C8D34F2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866D64-43F8-79A6-E784-326C42D5D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4E0AD-1E60-57B9-84BB-296B1106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D127E-0B26-F6BF-F565-BC3802CAA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26AE7E-BDF5-6381-D41B-C763A7C9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342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DC59E5-05C8-174E-E15E-EA6D5E697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72FCB0-DC8D-A9F3-2DD9-743B432A3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27C37-0D09-5372-C14D-84372795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5D6315-BA87-63CF-1B2D-AF29F6A6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FF863-6DF1-0AB9-B794-738BE0B4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82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A4D81-AF0A-1660-705B-2200845B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88CD5-12FB-91FB-9253-7FBB8E5DB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4AA1B-F2B5-4DC9-1409-66231C02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6C990-3A98-CE76-26C6-466BB576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FC660-3542-65E2-8F6A-22BF1D74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107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B77D6-D14B-B6B4-3CD5-BEF18B6C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EAC0B-096C-6731-2401-49B3A3C55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EFDC3-C475-D1E0-9C1D-3E312E46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5F922-CB33-755E-E0FF-329B6620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D1629-35F5-B9D3-078C-6B9B8F55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258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DAEAD-D852-4462-E5EE-896622AE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E6C1C-AC3B-2762-7E42-340B1DBFB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83BE27-DC56-8F5A-BE53-CD13AEE1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3B7CDE-C592-2188-14F5-D26CE0ED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230559-6EF2-976F-FE5C-C82E6C0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50E86-FE63-21AF-4746-AB5D998F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51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A1E07-61BE-C755-65B3-033069BF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E8F3A2-5831-B792-4762-9A06B9161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6A52F2-F513-4C71-2E3A-107A90B3A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41F3C8-5788-181F-2D1E-D7CA1F809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0473D0-AE22-D0D1-8FB5-831D049A7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67AC42-3B17-436E-2322-3E752800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CFCC19-3EA9-EC3F-1C3E-E137163B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936121-F2F7-B32A-0694-D7619364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925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69436-9C1A-3DE4-2293-EAE97D91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FCD3D3-F5CD-B67A-203B-E8BB2913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4D6481-47FF-38D1-0E23-4D571E463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F4622C-94D1-58EE-206F-C995378A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98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AE47DB-41FE-851B-4483-23A9F952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3FE443-5660-A24C-2199-484A9153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76248-110A-0E37-C673-F551FC50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6353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B4D52-015C-EFD6-726B-C5741311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54723-2467-10D5-8FB1-B980431E9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202610-E2D6-0FEB-090E-C7BDA5483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AE7FF-005D-DA0D-D531-DBCF9459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402157-28E2-22C9-8302-C3228043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083DB9-AD08-52F3-30EB-E3A5C957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695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DF44C-D660-7662-61B0-D43EBB51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68AD88-C01A-33AD-CF26-64642E7FA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A58B21-6D08-C2AE-234C-2FCAC7D9E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20329-71C9-BF4D-97A6-263A1411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22E54-413B-B79D-7216-F55B3716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C21B7-9918-51A1-4E2B-46E2902C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34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5A6FC8-A331-79F3-671A-F3F10663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C6868-0BF2-7A58-4B40-E03C0934F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6A356-2D72-0509-95FA-BD759152F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5316B-6E61-0F4D-AA4E-F273884681C6}" type="datetimeFigureOut">
              <a:rPr kumimoji="1" lang="ko-KR" altLang="en-US" smtClean="0"/>
              <a:t>2023. 12. 29.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4A893-E528-28C3-375F-29A0C5C45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0D103-45AB-0EC4-F5C2-1ABAEB32F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BECF-EF3A-D643-B1E8-43642FDF83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044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B036E62-09F3-559A-5EB4-7F46CC87C394}"/>
              </a:ext>
            </a:extLst>
          </p:cNvPr>
          <p:cNvGrpSpPr/>
          <p:nvPr/>
        </p:nvGrpSpPr>
        <p:grpSpPr>
          <a:xfrm>
            <a:off x="3101430" y="1399746"/>
            <a:ext cx="5989140" cy="3251200"/>
            <a:chOff x="3101430" y="394729"/>
            <a:chExt cx="5989140" cy="3251200"/>
          </a:xfrm>
        </p:grpSpPr>
        <p:pic>
          <p:nvPicPr>
            <p:cNvPr id="1026" name="Picture 2" descr="Free Jenkins Logo Icon - Download in Flat Style">
              <a:extLst>
                <a:ext uri="{FF2B5EF4-FFF2-40B4-BE49-F238E27FC236}">
                  <a16:creationId xmlns:a16="http://schemas.microsoft.com/office/drawing/2014/main" id="{26C73C8D-755B-28D0-74E8-20E1C0025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0400" y="394729"/>
              <a:ext cx="3251200" cy="325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538342-0B52-99D6-4177-C29968DE2FA9}"/>
                </a:ext>
              </a:extLst>
            </p:cNvPr>
            <p:cNvSpPr txBox="1"/>
            <p:nvPr/>
          </p:nvSpPr>
          <p:spPr>
            <a:xfrm>
              <a:off x="3101430" y="2718487"/>
              <a:ext cx="5989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소프트웨어 개발 시 지속적 통합</a:t>
              </a:r>
              <a:r>
                <a:rPr kumimoji="1" lang="en-US" altLang="ko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(CI)</a:t>
              </a:r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서비스를 제공하는 도구</a:t>
              </a:r>
              <a:endPara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78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FF61BF-AC10-7B1A-FC84-B02374EB907E}"/>
              </a:ext>
            </a:extLst>
          </p:cNvPr>
          <p:cNvSpPr txBox="1"/>
          <p:nvPr/>
        </p:nvSpPr>
        <p:spPr>
          <a:xfrm>
            <a:off x="620110" y="725213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Pipeline</a:t>
            </a:r>
            <a:endParaRPr kumimoji="1"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E8553-96B0-0D63-269F-0BF2E38B5B5C}"/>
              </a:ext>
            </a:extLst>
          </p:cNvPr>
          <p:cNvSpPr txBox="1"/>
          <p:nvPr/>
        </p:nvSpPr>
        <p:spPr>
          <a:xfrm>
            <a:off x="944590" y="2096757"/>
            <a:ext cx="1030282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파이프라인이란 </a:t>
            </a:r>
            <a:r>
              <a:rPr kumimoji="1" lang="en-US" altLang="ko-KR" dirty="0"/>
              <a:t>CI/CD</a:t>
            </a:r>
            <a:r>
              <a:rPr kumimoji="1" lang="ko-KR" altLang="en-US" dirty="0"/>
              <a:t> 파이프라인을 </a:t>
            </a:r>
            <a:r>
              <a:rPr kumimoji="1" lang="ko-KR" altLang="en-US" dirty="0" err="1"/>
              <a:t>젠킨스에</a:t>
            </a:r>
            <a:r>
              <a:rPr kumimoji="1" lang="ko-KR" altLang="en-US" dirty="0"/>
              <a:t> 구현하기 위한 일련의 플러그인들의 집합이자 구성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플러그인들을 이 파이프라인에서 용도에 맞게 사용하고 정의함으로써 파이프라인을 통해</a:t>
            </a:r>
            <a:endParaRPr kumimoji="1" lang="en-US" altLang="ko-KR" dirty="0"/>
          </a:p>
          <a:p>
            <a:r>
              <a:rPr kumimoji="1" lang="ko-KR" altLang="en-US" dirty="0"/>
              <a:t>서비스가 배포됨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작업 명세서와 같은 것임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간장 계란 밥 파이프라인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이라고 하면 </a:t>
            </a:r>
            <a:r>
              <a:rPr kumimoji="1" lang="en-US" altLang="ko-KR" dirty="0"/>
              <a:t>＂</a:t>
            </a:r>
            <a:r>
              <a:rPr kumimoji="1" lang="ko-KR" altLang="en-US" dirty="0"/>
              <a:t>비서 간장</a:t>
            </a:r>
            <a:r>
              <a:rPr kumimoji="1" lang="en-US" altLang="ko-KR" dirty="0"/>
              <a:t> </a:t>
            </a:r>
            <a:r>
              <a:rPr kumimoji="1" lang="ko-KR" altLang="en-US" dirty="0"/>
              <a:t>계란</a:t>
            </a:r>
            <a:r>
              <a:rPr kumimoji="1" lang="en-US" altLang="ko-KR" dirty="0"/>
              <a:t> </a:t>
            </a:r>
            <a:r>
              <a:rPr kumimoji="1" lang="ko-KR" altLang="en-US" dirty="0"/>
              <a:t>밥 해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했을 때 </a:t>
            </a:r>
            <a:r>
              <a:rPr kumimoji="1" lang="ko-KR" altLang="en-US" dirty="0" err="1"/>
              <a:t>젠킨스가</a:t>
            </a:r>
            <a:endParaRPr kumimoji="1" lang="en-US" altLang="ko-KR" dirty="0"/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계란을 냉장고에서 꺼낸다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후라이팬에</a:t>
            </a:r>
            <a:r>
              <a:rPr kumimoji="1" lang="ko-KR" altLang="en-US" dirty="0"/>
              <a:t> 기름을 두른다</a:t>
            </a:r>
            <a:endParaRPr kumimoji="1" lang="en-US" altLang="ko-KR" dirty="0"/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계란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후라이를</a:t>
            </a:r>
            <a:r>
              <a:rPr kumimoji="1" lang="ko-KR" altLang="en-US" dirty="0"/>
              <a:t> 한다</a:t>
            </a:r>
            <a:endParaRPr kumimoji="1" lang="en-US" altLang="ko-KR" dirty="0"/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밥을 푼다</a:t>
            </a:r>
            <a:endParaRPr kumimoji="1" lang="en-US" altLang="ko-KR" dirty="0"/>
          </a:p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비빈다</a:t>
            </a:r>
            <a:endParaRPr kumimoji="1" lang="en-US" altLang="ko-KR" dirty="0"/>
          </a:p>
          <a:p>
            <a:r>
              <a:rPr kumimoji="1" lang="en-US" altLang="ko-KR" dirty="0"/>
              <a:t>6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주인님 다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됐어용</a:t>
            </a:r>
            <a:r>
              <a:rPr kumimoji="1" lang="en-US" altLang="ko-KR" dirty="0"/>
              <a:t>. (</a:t>
            </a:r>
            <a:r>
              <a:rPr kumimoji="1" lang="ko-KR" altLang="en-US" dirty="0"/>
              <a:t>성공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실패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7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성공했으면 </a:t>
            </a:r>
            <a:r>
              <a:rPr kumimoji="1" lang="ko-KR" altLang="en-US" dirty="0" err="1"/>
              <a:t>갖고와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실패했으면 다시 해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383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D1C5F9-B4FC-206C-3C07-31ECB58421A9}"/>
              </a:ext>
            </a:extLst>
          </p:cNvPr>
          <p:cNvSpPr txBox="1"/>
          <p:nvPr/>
        </p:nvSpPr>
        <p:spPr>
          <a:xfrm>
            <a:off x="388189" y="4744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젠킨스</a:t>
            </a:r>
            <a:r>
              <a:rPr kumimoji="1" lang="ko-KR" altLang="en-US" dirty="0"/>
              <a:t> 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CFE6F-F46E-E3D3-16E5-ADD50F854FCF}"/>
              </a:ext>
            </a:extLst>
          </p:cNvPr>
          <p:cNvSpPr txBox="1"/>
          <p:nvPr/>
        </p:nvSpPr>
        <p:spPr>
          <a:xfrm>
            <a:off x="686576" y="1124946"/>
            <a:ext cx="3655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1. 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우선 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jdk-17 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설치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apt update</a:t>
            </a: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apt install openjdk-17-jdk</a:t>
            </a: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java –version</a:t>
            </a:r>
            <a:endParaRPr kumimoji="1" lang="en-US" altLang="ko-KR" b="0" i="0" dirty="0">
              <a:solidFill>
                <a:srgbClr val="000000"/>
              </a:solidFill>
              <a:effectLst/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6FD19-962E-008F-9446-E3DD2FF19D8D}"/>
              </a:ext>
            </a:extLst>
          </p:cNvPr>
          <p:cNvSpPr txBox="1"/>
          <p:nvPr/>
        </p:nvSpPr>
        <p:spPr>
          <a:xfrm>
            <a:off x="686576" y="2606436"/>
            <a:ext cx="3502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0" i="0" dirty="0">
                <a:solidFill>
                  <a:srgbClr val="000000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2. Jenkins 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설치</a:t>
            </a:r>
            <a:endParaRPr kumimoji="1" lang="en-US" altLang="ko-KR" b="0" i="0" dirty="0">
              <a:solidFill>
                <a:srgbClr val="000000"/>
              </a:solidFill>
              <a:effectLst/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marL="342900" indent="-342900">
              <a:buAutoNum type="arabicParenR"/>
            </a:pPr>
            <a:r>
              <a:rPr kumimoji="1" lang="ko-KR" altLang="en-US" dirty="0">
                <a:solidFill>
                  <a:srgbClr val="000000"/>
                </a:solidFill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시스템에 </a:t>
            </a:r>
            <a:r>
              <a:rPr kumimoji="1" lang="ko-KR" altLang="en-US" dirty="0" err="1">
                <a:solidFill>
                  <a:srgbClr val="000000"/>
                </a:solidFill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젠킨스</a:t>
            </a:r>
            <a:r>
              <a:rPr kumimoji="1" lang="ko-KR" altLang="en-US" dirty="0">
                <a:solidFill>
                  <a:srgbClr val="000000"/>
                </a:solidFill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ko-KR" altLang="en-US" dirty="0" err="1">
                <a:solidFill>
                  <a:srgbClr val="000000"/>
                </a:solidFill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레파지토리</a:t>
            </a:r>
            <a:r>
              <a:rPr kumimoji="1" lang="ko-KR" altLang="en-US" dirty="0">
                <a:solidFill>
                  <a:srgbClr val="000000"/>
                </a:solidFill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추가</a:t>
            </a:r>
            <a:endParaRPr kumimoji="1" lang="en-US" altLang="ko-KR" dirty="0">
              <a:solidFill>
                <a:srgbClr val="000000"/>
              </a:solidFill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pPr marL="342900" indent="-342900">
              <a:buAutoNum type="arabicParenR"/>
            </a:pPr>
            <a:endParaRPr kumimoji="1" lang="en-US" altLang="ko-KR" b="0" i="0" dirty="0">
              <a:solidFill>
                <a:srgbClr val="000000"/>
              </a:solidFill>
              <a:effectLst/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B7EE1C-F92C-40D0-5D26-FA71AC907937}"/>
              </a:ext>
            </a:extLst>
          </p:cNvPr>
          <p:cNvSpPr txBox="1"/>
          <p:nvPr/>
        </p:nvSpPr>
        <p:spPr>
          <a:xfrm>
            <a:off x="1098480" y="3259953"/>
            <a:ext cx="2668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curl 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fsSL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https://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pkg.jenkins.io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debian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/jenkins.io-2023.key |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sudo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i="0" dirty="0">
                <a:solidFill>
                  <a:srgbClr val="5C26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\ 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/share/keyrings/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jenkins-keyring.asc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&gt; /dev/null </a:t>
            </a:r>
            <a:r>
              <a:rPr lang="en-US" altLang="ko-KR" sz="1200" b="0" i="0" dirty="0">
                <a:solidFill>
                  <a:srgbClr val="5C26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echo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deb [signed-by=/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usr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/share/keyrings/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jenkins-keyring.asc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\ https://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pkg.jenkins.io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debian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binary/ |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sudo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i="0" dirty="0">
                <a:solidFill>
                  <a:srgbClr val="5C269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\ 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etc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/apt/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sources.list.d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jenkins.list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&gt; /dev/null</a:t>
            </a:r>
            <a:endParaRPr kumimoji="1"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0D61D-FD20-13C7-D9DB-64E1C40EF572}"/>
              </a:ext>
            </a:extLst>
          </p:cNvPr>
          <p:cNvSpPr txBox="1"/>
          <p:nvPr/>
        </p:nvSpPr>
        <p:spPr>
          <a:xfrm>
            <a:off x="4601362" y="2828835"/>
            <a:ext cx="36020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2) apt 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업데이트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$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apt update</a:t>
            </a: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3) </a:t>
            </a:r>
            <a:r>
              <a:rPr kumimoji="1" lang="ko-KR" altLang="en-US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젠킨스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설치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$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apt install Jenkins</a:t>
            </a: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4) </a:t>
            </a:r>
            <a:r>
              <a:rPr kumimoji="1" lang="ko-KR" altLang="en-US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젠킨스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서비스 실행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$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systemctl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enable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jenkins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$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systemctl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start Jenkins</a:t>
            </a: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5) 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서비스 상태 확인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$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systemctl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status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jenkins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6) 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서비스 로그 확인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$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journalctl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–u </a:t>
            </a:r>
            <a:r>
              <a:rPr kumimoji="1" lang="en-US" altLang="ko-KR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jenkins</a:t>
            </a:r>
            <a:endParaRPr kumimoji="1" lang="ko-KR" altLang="en-US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51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201C14E-166C-BD01-ECB0-90C1A528102E}"/>
              </a:ext>
            </a:extLst>
          </p:cNvPr>
          <p:cNvGrpSpPr/>
          <p:nvPr/>
        </p:nvGrpSpPr>
        <p:grpSpPr>
          <a:xfrm>
            <a:off x="397223" y="899055"/>
            <a:ext cx="11449720" cy="5638799"/>
            <a:chOff x="397223" y="899055"/>
            <a:chExt cx="11449720" cy="563879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B173FA6-514F-0A98-2CF6-2C6BC3E82E77}"/>
                </a:ext>
              </a:extLst>
            </p:cNvPr>
            <p:cNvGrpSpPr/>
            <p:nvPr/>
          </p:nvGrpSpPr>
          <p:grpSpPr>
            <a:xfrm>
              <a:off x="594964" y="899055"/>
              <a:ext cx="11251979" cy="5638799"/>
              <a:chOff x="594964" y="899055"/>
              <a:chExt cx="11251979" cy="56387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471AE3-DCF5-AB7C-C549-242092D9331D}"/>
                  </a:ext>
                </a:extLst>
              </p:cNvPr>
              <p:cNvSpPr txBox="1"/>
              <p:nvPr/>
            </p:nvSpPr>
            <p:spPr>
              <a:xfrm>
                <a:off x="739981" y="4389843"/>
                <a:ext cx="28745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http://</a:t>
                </a:r>
                <a:r>
                  <a:rPr kumimoji="1" lang="en-US" altLang="ko-KR" sz="20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api.domain.com</a:t>
                </a:r>
                <a:endPara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A363ED8-F6F2-9DD1-E59C-6B64806E8845}"/>
                  </a:ext>
                </a:extLst>
              </p:cNvPr>
              <p:cNvGrpSpPr/>
              <p:nvPr/>
            </p:nvGrpSpPr>
            <p:grpSpPr>
              <a:xfrm>
                <a:off x="3195138" y="899055"/>
                <a:ext cx="8651805" cy="5638799"/>
                <a:chOff x="3195138" y="899055"/>
                <a:chExt cx="8651805" cy="5638799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872E0A1E-7D95-8D86-9A34-2E01C46391DF}"/>
                    </a:ext>
                  </a:extLst>
                </p:cNvPr>
                <p:cNvGrpSpPr/>
                <p:nvPr/>
              </p:nvGrpSpPr>
              <p:grpSpPr>
                <a:xfrm>
                  <a:off x="3195138" y="899055"/>
                  <a:ext cx="8651805" cy="5638799"/>
                  <a:chOff x="2568130" y="481915"/>
                  <a:chExt cx="8651805" cy="5638799"/>
                </a:xfrm>
              </p:grpSpPr>
              <p:sp>
                <p:nvSpPr>
                  <p:cNvPr id="26" name="모서리가 둥근 직사각형 25">
                    <a:extLst>
                      <a:ext uri="{FF2B5EF4-FFF2-40B4-BE49-F238E27FC236}">
                        <a16:creationId xmlns:a16="http://schemas.microsoft.com/office/drawing/2014/main" id="{D199881E-1C0B-3267-75F4-9BA5B9AFF716}"/>
                      </a:ext>
                    </a:extLst>
                  </p:cNvPr>
                  <p:cNvSpPr/>
                  <p:nvPr/>
                </p:nvSpPr>
                <p:spPr>
                  <a:xfrm>
                    <a:off x="3468130" y="1219201"/>
                    <a:ext cx="7751805" cy="4901513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51684069-8732-AA8E-8F9E-3C9EC7B34C64}"/>
                      </a:ext>
                    </a:extLst>
                  </p:cNvPr>
                  <p:cNvGrpSpPr/>
                  <p:nvPr/>
                </p:nvGrpSpPr>
                <p:grpSpPr>
                  <a:xfrm>
                    <a:off x="2568130" y="481915"/>
                    <a:ext cx="1800000" cy="1800000"/>
                    <a:chOff x="4561687" y="1877105"/>
                    <a:chExt cx="1800000" cy="1800000"/>
                  </a:xfrm>
                </p:grpSpPr>
                <p:sp>
                  <p:nvSpPr>
                    <p:cNvPr id="35" name="직사각형 34">
                      <a:extLst>
                        <a:ext uri="{FF2B5EF4-FFF2-40B4-BE49-F238E27FC236}">
                          <a16:creationId xmlns:a16="http://schemas.microsoft.com/office/drawing/2014/main" id="{58071E24-BEF0-948A-98ED-FC6E279D39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1687" y="1877105"/>
                      <a:ext cx="1800000" cy="180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55374" dir="3540000" sx="1000" sy="1000" algn="ctr" rotWithShape="0">
                        <a:srgbClr val="000000">
                          <a:alpha val="10295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id="{C8EF5A5F-AD1C-DA8D-BF8A-A945F47B27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71008" y="2023092"/>
                      <a:ext cx="981358" cy="1582094"/>
                      <a:chOff x="4971008" y="2023092"/>
                      <a:chExt cx="981358" cy="1582094"/>
                    </a:xfrm>
                  </p:grpSpPr>
                  <p:pic>
                    <p:nvPicPr>
                      <p:cNvPr id="37" name="Picture 2" descr="aws ec2&quot; Icon - Download for free – Iconduck">
                        <a:extLst>
                          <a:ext uri="{FF2B5EF4-FFF2-40B4-BE49-F238E27FC236}">
                            <a16:creationId xmlns:a16="http://schemas.microsoft.com/office/drawing/2014/main" id="{36573742-8462-1818-3AC8-928D2E2B36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23" y="2023092"/>
                        <a:ext cx="798528" cy="966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445CE8B1-EED2-6D3B-10F4-6BECEE0F07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71008" y="2989633"/>
                        <a:ext cx="981358" cy="615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en-US" altLang="ko-KR" sz="1600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Amazon</a:t>
                        </a:r>
                      </a:p>
                      <a:p>
                        <a:pPr algn="ctr"/>
                        <a:r>
                          <a:rPr kumimoji="1" lang="en-US" altLang="ko-KR" b="1" dirty="0">
                            <a:latin typeface="NanumGothic" panose="020D0604000000000000" pitchFamily="34" charset="-127"/>
                            <a:ea typeface="NanumGothic" panose="020D0604000000000000" pitchFamily="34" charset="-127"/>
                          </a:rPr>
                          <a:t>EC2</a:t>
                        </a:r>
                        <a:endParaRPr kumimoji="1"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endParaRPr>
                      </a:p>
                    </p:txBody>
                  </p:sp>
                </p:grpSp>
              </p:grpSp>
              <p:sp>
                <p:nvSpPr>
                  <p:cNvPr id="28" name="모서리가 둥근 직사각형 27">
                    <a:extLst>
                      <a:ext uri="{FF2B5EF4-FFF2-40B4-BE49-F238E27FC236}">
                        <a16:creationId xmlns:a16="http://schemas.microsoft.com/office/drawing/2014/main" id="{F9B9F6E4-6FF2-8CC6-BD3B-8CD2B9BFB3C1}"/>
                      </a:ext>
                    </a:extLst>
                  </p:cNvPr>
                  <p:cNvSpPr/>
                  <p:nvPr/>
                </p:nvSpPr>
                <p:spPr>
                  <a:xfrm>
                    <a:off x="4712238" y="2375930"/>
                    <a:ext cx="2256288" cy="3539446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826FF1EE-5991-D499-0DAC-381BFE0EB57A}"/>
                      </a:ext>
                    </a:extLst>
                  </p:cNvPr>
                  <p:cNvGrpSpPr/>
                  <p:nvPr/>
                </p:nvGrpSpPr>
                <p:grpSpPr>
                  <a:xfrm>
                    <a:off x="4449488" y="1970926"/>
                    <a:ext cx="2599362" cy="810008"/>
                    <a:chOff x="4715838" y="1628156"/>
                    <a:chExt cx="2599362" cy="810008"/>
                  </a:xfrm>
                  <a:effectLst>
                    <a:outerShdw blurRad="50800" dist="144469" dir="1920000" sx="1000" sy="1000" algn="ctr" rotWithShape="0">
                      <a:srgbClr val="000000">
                        <a:alpha val="43137"/>
                      </a:srgbClr>
                    </a:outerShdw>
                  </a:effectLst>
                </p:grpSpPr>
                <p:sp>
                  <p:nvSpPr>
                    <p:cNvPr id="33" name="직사각형 32">
                      <a:extLst>
                        <a:ext uri="{FF2B5EF4-FFF2-40B4-BE49-F238E27FC236}">
                          <a16:creationId xmlns:a16="http://schemas.microsoft.com/office/drawing/2014/main" id="{160CB1FE-E4BD-8213-A005-415817275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5838" y="1628156"/>
                      <a:ext cx="2599362" cy="810008"/>
                    </a:xfrm>
                    <a:prstGeom prst="rect">
                      <a:avLst/>
                    </a:prstGeom>
                    <a:solidFill>
                      <a:srgbClr val="F0E7D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pic>
                  <p:nvPicPr>
                    <p:cNvPr id="34" name="Picture 2" descr="Advanced Load Balancer, Web Server, &amp; Reverse Proxy - NGINX">
                      <a:extLst>
                        <a:ext uri="{FF2B5EF4-FFF2-40B4-BE49-F238E27FC236}">
                          <a16:creationId xmlns:a16="http://schemas.microsoft.com/office/drawing/2014/main" id="{85DE7FBD-CE58-C0F0-3A1A-62102639BA9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17777" y="1628156"/>
                      <a:ext cx="2412123" cy="81000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</p:pic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B4100AF3-7520-F045-1C8A-875AE9BFF78E}"/>
                      </a:ext>
                    </a:extLst>
                  </p:cNvPr>
                  <p:cNvGrpSpPr/>
                  <p:nvPr/>
                </p:nvGrpSpPr>
                <p:grpSpPr>
                  <a:xfrm>
                    <a:off x="7941863" y="2057453"/>
                    <a:ext cx="3259257" cy="2558019"/>
                    <a:chOff x="4210887" y="2835666"/>
                    <a:chExt cx="4771876" cy="3745190"/>
                  </a:xfrm>
                </p:grpSpPr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47C2564E-8987-5BE8-5392-A52300CEF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0887" y="2835666"/>
                      <a:ext cx="3770227" cy="1068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p:txBody>
                </p:sp>
                <p:pic>
                  <p:nvPicPr>
                    <p:cNvPr id="32" name="Picture 2" descr="Getting Started with Spring Boot. Spring boot is an app development… | by  Tosin Adedoyin | Medium">
                      <a:extLst>
                        <a:ext uri="{FF2B5EF4-FFF2-40B4-BE49-F238E27FC236}">
                          <a16:creationId xmlns:a16="http://schemas.microsoft.com/office/drawing/2014/main" id="{07684EC1-D6C8-E190-9B73-CF03E02FEC4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212536" y="4965044"/>
                      <a:ext cx="3770227" cy="16158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BE20BD-9190-E942-5345-68EEE26C0CCA}"/>
                    </a:ext>
                  </a:extLst>
                </p:cNvPr>
                <p:cNvSpPr txBox="1"/>
                <p:nvPr/>
              </p:nvSpPr>
              <p:spPr>
                <a:xfrm>
                  <a:off x="6140780" y="4384775"/>
                  <a:ext cx="6206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80</a:t>
                  </a:r>
                  <a:endParaRPr kumimoji="1" lang="ko-KR" altLang="en-US" sz="2800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23" name="오른쪽 화살표[R] 22">
                  <a:extLst>
                    <a:ext uri="{FF2B5EF4-FFF2-40B4-BE49-F238E27FC236}">
                      <a16:creationId xmlns:a16="http://schemas.microsoft.com/office/drawing/2014/main" id="{B4814C57-DFF4-B2F0-6BE3-19464C5A78C3}"/>
                    </a:ext>
                  </a:extLst>
                </p:cNvPr>
                <p:cNvSpPr/>
                <p:nvPr/>
              </p:nvSpPr>
              <p:spPr>
                <a:xfrm>
                  <a:off x="3665139" y="4482379"/>
                  <a:ext cx="2306387" cy="27727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E71481-2D74-3DF3-E2CE-AF48556AABC2}"/>
                    </a:ext>
                  </a:extLst>
                </p:cNvPr>
                <p:cNvSpPr txBox="1"/>
                <p:nvPr/>
              </p:nvSpPr>
              <p:spPr>
                <a:xfrm>
                  <a:off x="10076899" y="4553920"/>
                  <a:ext cx="10567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solidFill>
                        <a:srgbClr val="6DB33F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8081</a:t>
                  </a:r>
                  <a:endParaRPr kumimoji="1" lang="ko-KR" altLang="en-US" sz="2800" dirty="0">
                    <a:solidFill>
                      <a:srgbClr val="6DB33F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25" name="오른쪽 화살표[R] 24">
                  <a:extLst>
                    <a:ext uri="{FF2B5EF4-FFF2-40B4-BE49-F238E27FC236}">
                      <a16:creationId xmlns:a16="http://schemas.microsoft.com/office/drawing/2014/main" id="{9E48D7A2-EFCF-0782-BCAF-FF5F97B08810}"/>
                    </a:ext>
                  </a:extLst>
                </p:cNvPr>
                <p:cNvSpPr/>
                <p:nvPr/>
              </p:nvSpPr>
              <p:spPr>
                <a:xfrm>
                  <a:off x="6970603" y="4482554"/>
                  <a:ext cx="2223201" cy="276333"/>
                </a:xfrm>
                <a:prstGeom prst="rightArrow">
                  <a:avLst/>
                </a:prstGeom>
                <a:solidFill>
                  <a:srgbClr val="6DB33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D47DAD5-20E7-F709-AE06-6FEE930186F4}"/>
                  </a:ext>
                </a:extLst>
              </p:cNvPr>
              <p:cNvGrpSpPr/>
              <p:nvPr/>
            </p:nvGrpSpPr>
            <p:grpSpPr>
              <a:xfrm>
                <a:off x="9281334" y="5192964"/>
                <a:ext cx="1870814" cy="999403"/>
                <a:chOff x="9151798" y="5343005"/>
                <a:chExt cx="1870814" cy="999403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E34F807-185B-CE31-0E97-F12809280020}"/>
                    </a:ext>
                  </a:extLst>
                </p:cNvPr>
                <p:cNvGrpSpPr/>
                <p:nvPr/>
              </p:nvGrpSpPr>
              <p:grpSpPr>
                <a:xfrm>
                  <a:off x="9151798" y="5343005"/>
                  <a:ext cx="800703" cy="999403"/>
                  <a:chOff x="5622862" y="3571543"/>
                  <a:chExt cx="1065735" cy="1330204"/>
                </a:xfrm>
              </p:grpSpPr>
              <p:pic>
                <p:nvPicPr>
                  <p:cNvPr id="19" name="Picture 2">
                    <a:extLst>
                      <a:ext uri="{FF2B5EF4-FFF2-40B4-BE49-F238E27FC236}">
                        <a16:creationId xmlns:a16="http://schemas.microsoft.com/office/drawing/2014/main" id="{F68F4596-9905-F9A2-22F1-EE90FD106A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22862" y="3571543"/>
                    <a:ext cx="1065735" cy="9267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4E5B9D0-FC14-3C57-7F1F-4C2FA745D96D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540" y="4451132"/>
                    <a:ext cx="945610" cy="4506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sz="1600" dirty="0">
                        <a:solidFill>
                          <a:srgbClr val="56C4E2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a:t>React</a:t>
                    </a:r>
                    <a:endParaRPr kumimoji="1" lang="ko-KR" altLang="en-US" sz="1600" dirty="0">
                      <a:solidFill>
                        <a:srgbClr val="56C4E2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8C35E0-92DA-7C5B-DCFF-679F921ACF76}"/>
                    </a:ext>
                  </a:extLst>
                </p:cNvPr>
                <p:cNvSpPr txBox="1"/>
                <p:nvPr/>
              </p:nvSpPr>
              <p:spPr>
                <a:xfrm>
                  <a:off x="9965912" y="5565203"/>
                  <a:ext cx="10567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2800" dirty="0">
                      <a:solidFill>
                        <a:srgbClr val="56C4E2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3000</a:t>
                  </a:r>
                  <a:endParaRPr kumimoji="1" lang="ko-KR" altLang="en-US" sz="2800" dirty="0">
                    <a:solidFill>
                      <a:srgbClr val="56C4E2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87D272-3C95-2B38-ED5A-250977F8C670}"/>
                  </a:ext>
                </a:extLst>
              </p:cNvPr>
              <p:cNvSpPr txBox="1"/>
              <p:nvPr/>
            </p:nvSpPr>
            <p:spPr>
              <a:xfrm>
                <a:off x="594964" y="5264948"/>
                <a:ext cx="3029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http://</a:t>
                </a:r>
                <a:r>
                  <a:rPr kumimoji="1" lang="en-US" altLang="ko-KR" sz="20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web.domain.com</a:t>
                </a:r>
                <a:endParaRPr kumimoji="1" lang="ko-KR" altLang="en-US" sz="20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오른쪽 화살표[R] 14">
                <a:extLst>
                  <a:ext uri="{FF2B5EF4-FFF2-40B4-BE49-F238E27FC236}">
                    <a16:creationId xmlns:a16="http://schemas.microsoft.com/office/drawing/2014/main" id="{EF5DF777-C0E7-5DFE-3598-4246A6F7AA1E}"/>
                  </a:ext>
                </a:extLst>
              </p:cNvPr>
              <p:cNvSpPr/>
              <p:nvPr/>
            </p:nvSpPr>
            <p:spPr>
              <a:xfrm rot="20735872">
                <a:off x="3653010" y="5039535"/>
                <a:ext cx="2372006" cy="2772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" name="오른쪽 화살표[R] 15">
                <a:extLst>
                  <a:ext uri="{FF2B5EF4-FFF2-40B4-BE49-F238E27FC236}">
                    <a16:creationId xmlns:a16="http://schemas.microsoft.com/office/drawing/2014/main" id="{8742AAAB-35A0-FB6D-089B-96B9E2EF3C85}"/>
                  </a:ext>
                </a:extLst>
              </p:cNvPr>
              <p:cNvSpPr/>
              <p:nvPr/>
            </p:nvSpPr>
            <p:spPr>
              <a:xfrm rot="798761">
                <a:off x="6890699" y="5052359"/>
                <a:ext cx="2223201" cy="276333"/>
              </a:xfrm>
              <a:prstGeom prst="rightArrow">
                <a:avLst/>
              </a:prstGeom>
              <a:solidFill>
                <a:srgbClr val="56C4E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rgbClr val="56C4E2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99B38B-DC33-8779-D02E-7B97B9619D07}"/>
                </a:ext>
              </a:extLst>
            </p:cNvPr>
            <p:cNvSpPr txBox="1"/>
            <p:nvPr/>
          </p:nvSpPr>
          <p:spPr>
            <a:xfrm>
              <a:off x="397223" y="3539609"/>
              <a:ext cx="3340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http://</a:t>
              </a:r>
              <a:r>
                <a:rPr kumimoji="1" lang="en-US" altLang="ko-KR" sz="20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jenkins.domain.com</a:t>
              </a:r>
              <a:endPara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오른쪽 화살표[R] 5">
              <a:extLst>
                <a:ext uri="{FF2B5EF4-FFF2-40B4-BE49-F238E27FC236}">
                  <a16:creationId xmlns:a16="http://schemas.microsoft.com/office/drawing/2014/main" id="{8BCB2BE7-9708-A712-7574-A338569DFA1C}"/>
                </a:ext>
              </a:extLst>
            </p:cNvPr>
            <p:cNvSpPr/>
            <p:nvPr/>
          </p:nvSpPr>
          <p:spPr>
            <a:xfrm rot="815177">
              <a:off x="3696172" y="3922793"/>
              <a:ext cx="2306387" cy="2772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0C6AF48-1EC5-F010-1FD0-E98A9AC6E9E3}"/>
                </a:ext>
              </a:extLst>
            </p:cNvPr>
            <p:cNvGrpSpPr/>
            <p:nvPr/>
          </p:nvGrpSpPr>
          <p:grpSpPr>
            <a:xfrm>
              <a:off x="9305502" y="2395775"/>
              <a:ext cx="2018740" cy="2018740"/>
              <a:chOff x="9305502" y="2230762"/>
              <a:chExt cx="2018740" cy="2018740"/>
            </a:xfrm>
          </p:grpSpPr>
          <p:pic>
            <p:nvPicPr>
              <p:cNvPr id="9" name="Picture 2" descr="Free Jenkins Logo Icon - Download in Flat Style">
                <a:extLst>
                  <a:ext uri="{FF2B5EF4-FFF2-40B4-BE49-F238E27FC236}">
                    <a16:creationId xmlns:a16="http://schemas.microsoft.com/office/drawing/2014/main" id="{57FAA7C0-A1B3-B830-4D79-B14A54D97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5502" y="2230762"/>
                <a:ext cx="2018740" cy="2018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90B4D1-A4CB-1543-042D-D69A8812ABAE}"/>
                  </a:ext>
                </a:extLst>
              </p:cNvPr>
              <p:cNvSpPr txBox="1"/>
              <p:nvPr/>
            </p:nvSpPr>
            <p:spPr>
              <a:xfrm>
                <a:off x="9942815" y="3429000"/>
                <a:ext cx="1056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8080</a:t>
                </a:r>
                <a:endParaRPr kumimoji="1" lang="ko-KR" altLang="en-US" sz="2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8" name="오른쪽 화살표[R] 7">
              <a:extLst>
                <a:ext uri="{FF2B5EF4-FFF2-40B4-BE49-F238E27FC236}">
                  <a16:creationId xmlns:a16="http://schemas.microsoft.com/office/drawing/2014/main" id="{DA2A46E2-5EC3-F62F-7FE6-1F41D8A609F4}"/>
                </a:ext>
              </a:extLst>
            </p:cNvPr>
            <p:cNvSpPr/>
            <p:nvPr/>
          </p:nvSpPr>
          <p:spPr>
            <a:xfrm rot="20816152">
              <a:off x="6880209" y="3881224"/>
              <a:ext cx="2223201" cy="27633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47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E0F5C78-1F7A-952D-4C54-76E35277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57" y="366951"/>
            <a:ext cx="8549640" cy="6491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FBEA4-AE70-CFC7-150B-700A36CE2A2F}"/>
              </a:ext>
            </a:extLst>
          </p:cNvPr>
          <p:cNvSpPr txBox="1"/>
          <p:nvPr/>
        </p:nvSpPr>
        <p:spPr>
          <a:xfrm>
            <a:off x="313764" y="366951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Reverse proxy </a:t>
            </a:r>
            <a:r>
              <a:rPr kumimoji="1" lang="ko-KR" altLang="en-US" dirty="0"/>
              <a:t>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7D47D-7F14-BF53-2689-90A57ED2571E}"/>
              </a:ext>
            </a:extLst>
          </p:cNvPr>
          <p:cNvSpPr txBox="1"/>
          <p:nvPr/>
        </p:nvSpPr>
        <p:spPr>
          <a:xfrm>
            <a:off x="421341" y="1389529"/>
            <a:ext cx="3168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/</a:t>
            </a:r>
            <a:r>
              <a:rPr kumimoji="1" lang="en-US" altLang="ko-KR" dirty="0" err="1"/>
              <a:t>etc</a:t>
            </a:r>
            <a:r>
              <a:rPr kumimoji="1" lang="en-US" altLang="ko-KR" dirty="0"/>
              <a:t>/nginx/</a:t>
            </a:r>
            <a:r>
              <a:rPr kumimoji="1" lang="en-US" altLang="ko-KR" dirty="0" err="1"/>
              <a:t>conf.d</a:t>
            </a:r>
            <a:r>
              <a:rPr kumimoji="1" lang="ko-KR" altLang="en-US" dirty="0"/>
              <a:t> 로 이동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 err="1"/>
              <a:t>jenkins.conf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 생성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252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988CB95-9FAB-830A-F7B0-A745DFB7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475"/>
            <a:ext cx="8549640" cy="6491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470888-E928-7A72-F273-B035D0BAC54C}"/>
              </a:ext>
            </a:extLst>
          </p:cNvPr>
          <p:cNvSpPr txBox="1"/>
          <p:nvPr/>
        </p:nvSpPr>
        <p:spPr>
          <a:xfrm>
            <a:off x="8193741" y="713669"/>
            <a:ext cx="381386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upstream </a:t>
            </a:r>
            <a:r>
              <a:rPr kumimoji="1" lang="en-US" altLang="ko-KR" sz="1000" dirty="0" err="1"/>
              <a:t>jenkins</a:t>
            </a:r>
            <a:r>
              <a:rPr kumimoji="1" lang="en-US" altLang="ko-KR" sz="1000" dirty="0"/>
              <a:t> {</a:t>
            </a:r>
          </a:p>
          <a:p>
            <a:r>
              <a:rPr kumimoji="1" lang="en-US" altLang="ko-KR" sz="1000" dirty="0"/>
              <a:t>        server 127.0.0.1:8080;</a:t>
            </a:r>
          </a:p>
          <a:p>
            <a:r>
              <a:rPr kumimoji="1" lang="en-US" altLang="ko-KR" sz="1000" dirty="0"/>
              <a:t>        keepalive 32;</a:t>
            </a:r>
          </a:p>
          <a:p>
            <a:r>
              <a:rPr kumimoji="1" lang="en-US" altLang="ko-KR" sz="1000" dirty="0"/>
              <a:t>}</a:t>
            </a:r>
          </a:p>
          <a:p>
            <a:endParaRPr kumimoji="1" lang="en-US" altLang="ko-KR" sz="1000" dirty="0"/>
          </a:p>
          <a:p>
            <a:r>
              <a:rPr kumimoji="1" lang="en-US" altLang="ko-KR" sz="1000" dirty="0"/>
              <a:t>server {</a:t>
            </a:r>
          </a:p>
          <a:p>
            <a:r>
              <a:rPr kumimoji="1" lang="en-US" altLang="ko-KR" sz="1000" dirty="0"/>
              <a:t>        listen 80;</a:t>
            </a:r>
          </a:p>
          <a:p>
            <a:r>
              <a:rPr kumimoji="1" lang="en-US" altLang="ko-KR" sz="1000" dirty="0"/>
              <a:t>        </a:t>
            </a:r>
            <a:r>
              <a:rPr kumimoji="1" lang="en-US" altLang="ko-KR" sz="1000" dirty="0" err="1"/>
              <a:t>server_name</a:t>
            </a:r>
            <a:r>
              <a:rPr kumimoji="1" lang="en-US" altLang="ko-KR" sz="1000" dirty="0"/>
              <a:t> jenkins.kr-2.uomaep.com;</a:t>
            </a:r>
          </a:p>
          <a:p>
            <a:endParaRPr kumimoji="1" lang="en-US" altLang="ko-KR" sz="1000" dirty="0"/>
          </a:p>
          <a:p>
            <a:r>
              <a:rPr kumimoji="1" lang="en-US" altLang="ko-KR" sz="1000" dirty="0"/>
              <a:t>        location / {</a:t>
            </a:r>
          </a:p>
          <a:p>
            <a:r>
              <a:rPr kumimoji="1" lang="en-US" altLang="ko-KR" sz="1000" dirty="0"/>
              <a:t>                </a:t>
            </a:r>
            <a:r>
              <a:rPr kumimoji="1" lang="en-US" altLang="ko-KR" sz="1000" dirty="0" err="1"/>
              <a:t>proxy_pass</a:t>
            </a:r>
            <a:r>
              <a:rPr kumimoji="1" lang="en-US" altLang="ko-KR" sz="1000" dirty="0"/>
              <a:t> http://</a:t>
            </a:r>
            <a:r>
              <a:rPr kumimoji="1" lang="en-US" altLang="ko-KR" sz="1000" dirty="0" err="1"/>
              <a:t>jenkins</a:t>
            </a:r>
            <a:r>
              <a:rPr kumimoji="1" lang="en-US" altLang="ko-KR" sz="1000" dirty="0"/>
              <a:t>;</a:t>
            </a:r>
          </a:p>
          <a:p>
            <a:r>
              <a:rPr kumimoji="1" lang="en-US" altLang="ko-KR" sz="1000" dirty="0"/>
              <a:t>                </a:t>
            </a:r>
            <a:r>
              <a:rPr kumimoji="1" lang="en-US" altLang="ko-KR" sz="1000" dirty="0" err="1"/>
              <a:t>proxy_set_header</a:t>
            </a:r>
            <a:r>
              <a:rPr kumimoji="1" lang="en-US" altLang="ko-KR" sz="1000" dirty="0"/>
              <a:t> Host $host;</a:t>
            </a:r>
          </a:p>
          <a:p>
            <a:r>
              <a:rPr kumimoji="1" lang="en-US" altLang="ko-KR" sz="1000" dirty="0"/>
              <a:t>                </a:t>
            </a:r>
            <a:r>
              <a:rPr kumimoji="1" lang="en-US" altLang="ko-KR" sz="1000" dirty="0" err="1"/>
              <a:t>proxy_set_header</a:t>
            </a:r>
            <a:r>
              <a:rPr kumimoji="1" lang="en-US" altLang="ko-KR" sz="1000" dirty="0"/>
              <a:t> X-Forwarded-For $</a:t>
            </a:r>
            <a:r>
              <a:rPr kumimoji="1" lang="en-US" altLang="ko-KR" sz="1000" dirty="0" err="1"/>
              <a:t>remote_addr</a:t>
            </a:r>
            <a:r>
              <a:rPr kumimoji="1" lang="en-US" altLang="ko-KR" sz="1000" dirty="0"/>
              <a:t>;</a:t>
            </a:r>
          </a:p>
          <a:p>
            <a:r>
              <a:rPr kumimoji="1" lang="en-US" altLang="ko-KR" sz="1000" dirty="0"/>
              <a:t>        }</a:t>
            </a:r>
          </a:p>
          <a:p>
            <a:r>
              <a:rPr kumimoji="1" lang="en-US" altLang="ko-KR" sz="1000" dirty="0"/>
              <a:t>}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4636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5BF77A4-1D84-9545-7513-BC04781A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141" y="609600"/>
            <a:ext cx="7772400" cy="5900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08AEF-5779-3C43-E61E-E7B69EFF072A}"/>
              </a:ext>
            </a:extLst>
          </p:cNvPr>
          <p:cNvSpPr txBox="1"/>
          <p:nvPr/>
        </p:nvSpPr>
        <p:spPr>
          <a:xfrm>
            <a:off x="645458" y="887506"/>
            <a:ext cx="3835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Nginx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리로드</a:t>
            </a:r>
            <a:r>
              <a:rPr kumimoji="1" lang="ko-KR" altLang="en-US" dirty="0"/>
              <a:t> 명령어가 존재</a:t>
            </a:r>
            <a:endParaRPr kumimoji="1" lang="en-US" altLang="ko-KR" dirty="0"/>
          </a:p>
          <a:p>
            <a:r>
              <a:rPr kumimoji="1" lang="en-US" altLang="ko-KR" dirty="0"/>
              <a:t> $ </a:t>
            </a:r>
            <a:r>
              <a:rPr kumimoji="1" lang="en-US" altLang="ko-KR" dirty="0" err="1"/>
              <a:t>sudo</a:t>
            </a:r>
            <a:r>
              <a:rPr kumimoji="1" lang="en-US" altLang="ko-KR" dirty="0"/>
              <a:t> nginx –s reload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Nginx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service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재시작하지</a:t>
            </a:r>
            <a:r>
              <a:rPr kumimoji="1" lang="ko-KR" altLang="en-US" dirty="0"/>
              <a:t> 않아도</a:t>
            </a:r>
            <a:endParaRPr kumimoji="1" lang="en-US" altLang="ko-KR" dirty="0"/>
          </a:p>
          <a:p>
            <a:r>
              <a:rPr kumimoji="1" lang="en-US" altLang="ko-KR" dirty="0"/>
              <a:t>Conf </a:t>
            </a:r>
            <a:r>
              <a:rPr kumimoji="1" lang="ko-KR" altLang="en-US" dirty="0"/>
              <a:t>파일 수정 후 적용가능</a:t>
            </a:r>
            <a:r>
              <a:rPr kumimoji="1" lang="en-US" altLang="ko-KR" dirty="0"/>
              <a:t>!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12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컴퓨터, 웹 페이지이(가) 표시된 사진&#10;&#10;자동 생성된 설명">
            <a:extLst>
              <a:ext uri="{FF2B5EF4-FFF2-40B4-BE49-F238E27FC236}">
                <a16:creationId xmlns:a16="http://schemas.microsoft.com/office/drawing/2014/main" id="{E01FDBC8-074B-1A96-46C4-376837CF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5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디스플레이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1839DA0-AF89-BC0C-0736-B25A94D8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13" y="359899"/>
            <a:ext cx="8549640" cy="6138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3CB66-8428-0EBC-359D-A26EC42D563C}"/>
              </a:ext>
            </a:extLst>
          </p:cNvPr>
          <p:cNvSpPr txBox="1"/>
          <p:nvPr/>
        </p:nvSpPr>
        <p:spPr>
          <a:xfrm>
            <a:off x="448235" y="519953"/>
            <a:ext cx="333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sudo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journalctl</a:t>
            </a:r>
            <a:r>
              <a:rPr kumimoji="1" lang="en-US" altLang="ko-KR" dirty="0"/>
              <a:t> –u Jenkins</a:t>
            </a:r>
          </a:p>
          <a:p>
            <a:r>
              <a:rPr kumimoji="1" lang="ko-KR" altLang="en-US" dirty="0"/>
              <a:t>위 명령어로 </a:t>
            </a:r>
            <a:r>
              <a:rPr kumimoji="1" lang="en-US" altLang="ko-KR" dirty="0"/>
              <a:t>Jenkins </a:t>
            </a:r>
            <a:r>
              <a:rPr kumimoji="1" lang="ko-KR" altLang="en-US" dirty="0"/>
              <a:t>로그 확인</a:t>
            </a:r>
          </a:p>
        </p:txBody>
      </p:sp>
    </p:spTree>
    <p:extLst>
      <p:ext uri="{BB962C8B-B14F-4D97-AF65-F5344CB8AC3E}">
        <p14:creationId xmlns:p14="http://schemas.microsoft.com/office/powerpoint/2010/main" val="118377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70B2578-56C2-85D2-3567-A7CDDD69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4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017B65F-D45B-758D-61BB-07C1135F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F119E800-E089-671C-2FA9-B0D5821AFAE4}"/>
              </a:ext>
            </a:extLst>
          </p:cNvPr>
          <p:cNvSpPr txBox="1"/>
          <p:nvPr/>
        </p:nvSpPr>
        <p:spPr>
          <a:xfrm>
            <a:off x="472965" y="399392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CI/CD</a:t>
            </a:r>
            <a:r>
              <a:rPr kumimoji="1" lang="ko-KR" altLang="en-US" sz="3600" dirty="0"/>
              <a:t> 란</a:t>
            </a:r>
            <a:r>
              <a:rPr kumimoji="1" lang="en-US" altLang="ko-KR" sz="3600" dirty="0"/>
              <a:t>?</a:t>
            </a:r>
            <a:endParaRPr kumimoji="1" lang="ko-KR" altLang="en-US" sz="3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B651C8-9E31-B67C-9E93-3D115AF94481}"/>
              </a:ext>
            </a:extLst>
          </p:cNvPr>
          <p:cNvSpPr txBox="1"/>
          <p:nvPr/>
        </p:nvSpPr>
        <p:spPr>
          <a:xfrm>
            <a:off x="472965" y="1445115"/>
            <a:ext cx="5137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Continuous Integration -&gt; </a:t>
            </a:r>
            <a:r>
              <a:rPr kumimoji="1" lang="ko-KR" altLang="en-US" dirty="0"/>
              <a:t>뭘 통합한다는 거야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통합의 대상은 바로 </a:t>
            </a:r>
            <a:r>
              <a:rPr kumimoji="1" lang="en-US" altLang="ko-KR" dirty="0"/>
              <a:t>CODE</a:t>
            </a:r>
            <a:r>
              <a:rPr kumimoji="1" lang="ko-KR" altLang="en-US" dirty="0"/>
              <a:t> 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620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25812994-18A4-5889-457C-83B00433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4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95F50A37-FF37-4A97-3497-160CB43F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5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소프트웨어, 텍스트, 웹 페이지이(가) 표시된 사진&#10;&#10;자동 생성된 설명">
            <a:extLst>
              <a:ext uri="{FF2B5EF4-FFF2-40B4-BE49-F238E27FC236}">
                <a16:creationId xmlns:a16="http://schemas.microsoft.com/office/drawing/2014/main" id="{917E0E85-B5D5-46DB-6596-0A7946E9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81AED-8967-9F7E-5FF5-0787E4F1856F}"/>
              </a:ext>
            </a:extLst>
          </p:cNvPr>
          <p:cNvSpPr txBox="1"/>
          <p:nvPr/>
        </p:nvSpPr>
        <p:spPr>
          <a:xfrm>
            <a:off x="1792941" y="5002306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Jenkins </a:t>
            </a:r>
            <a:r>
              <a:rPr kumimoji="1" lang="ko-KR" altLang="en-US" dirty="0"/>
              <a:t>관리 </a:t>
            </a:r>
            <a:r>
              <a:rPr kumimoji="1" lang="en-US" altLang="ko-KR" dirty="0"/>
              <a:t>-&gt; Plugins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92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소프트웨어, 웹 페이지, 컴퓨터 아이콘, 웹사이트이(가) 표시된 사진&#10;&#10;자동 생성된 설명">
            <a:extLst>
              <a:ext uri="{FF2B5EF4-FFF2-40B4-BE49-F238E27FC236}">
                <a16:creationId xmlns:a16="http://schemas.microsoft.com/office/drawing/2014/main" id="{EDA75E4E-F509-53EA-E7BC-672C17332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458358"/>
            <a:ext cx="10345064" cy="5941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E1B230-1F3A-6EF6-80EF-C32D31ABBACA}"/>
              </a:ext>
            </a:extLst>
          </p:cNvPr>
          <p:cNvSpPr txBox="1"/>
          <p:nvPr/>
        </p:nvSpPr>
        <p:spPr>
          <a:xfrm>
            <a:off x="2070847" y="4159622"/>
            <a:ext cx="353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Discord notifier plugin </a:t>
            </a:r>
            <a:r>
              <a:rPr kumimoji="1" lang="ko-KR" altLang="en-US" dirty="0"/>
              <a:t>다운로드</a:t>
            </a:r>
            <a:endParaRPr kumimoji="1" lang="en-US" altLang="ko-KR" dirty="0"/>
          </a:p>
          <a:p>
            <a:r>
              <a:rPr kumimoji="1" lang="ko-KR" altLang="en-US" dirty="0" err="1"/>
              <a:t>디스코드</a:t>
            </a:r>
            <a:r>
              <a:rPr kumimoji="1" lang="ko-KR" altLang="en-US" dirty="0"/>
              <a:t> 알림 트리거 기능</a:t>
            </a:r>
          </a:p>
        </p:txBody>
      </p:sp>
    </p:spTree>
    <p:extLst>
      <p:ext uri="{BB962C8B-B14F-4D97-AF65-F5344CB8AC3E}">
        <p14:creationId xmlns:p14="http://schemas.microsoft.com/office/powerpoint/2010/main" val="2852741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FC8C61A-B98D-CEA7-3036-46417995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2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라인이(가) 표시된 사진&#10;&#10;자동 생성된 설명">
            <a:extLst>
              <a:ext uri="{FF2B5EF4-FFF2-40B4-BE49-F238E27FC236}">
                <a16:creationId xmlns:a16="http://schemas.microsoft.com/office/drawing/2014/main" id="{99ED7849-EB0F-6AF7-14CF-B2BFBCF0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256048"/>
            <a:ext cx="11379570" cy="43459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16D863-F0B8-3C6C-1FC8-98D51FC381BA}"/>
              </a:ext>
            </a:extLst>
          </p:cNvPr>
          <p:cNvSpPr/>
          <p:nvPr/>
        </p:nvSpPr>
        <p:spPr>
          <a:xfrm>
            <a:off x="2757101" y="3338000"/>
            <a:ext cx="1617676" cy="2357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3E870-365F-084F-268F-7CCC6EC44822}"/>
              </a:ext>
            </a:extLst>
          </p:cNvPr>
          <p:cNvSpPr txBox="1"/>
          <p:nvPr/>
        </p:nvSpPr>
        <p:spPr>
          <a:xfrm>
            <a:off x="4374777" y="5009411"/>
            <a:ext cx="7236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0" dirty="0" err="1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젠킨스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여러 빌드를 동시에 </a:t>
            </a:r>
            <a:r>
              <a:rPr lang="ko-KR" altLang="en-US" sz="1200" i="0" dirty="0" err="1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빌드실행할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수 있도록 할 수 있다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</a:p>
          <a:p>
            <a:r>
              <a:rPr lang="ko-KR" altLang="en-US" sz="1200" i="0" dirty="0" err="1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젠킨스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빌드는 별도의 설정을 하지 않으면 기본적으로 한개의 실행밖에 하질 못한다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.(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나중에 실행한 것은 실패함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)</a:t>
            </a:r>
          </a:p>
          <a:p>
            <a:r>
              <a:rPr lang="ko-KR" altLang="en-US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빌드 마다 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'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필요한 경우 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concurrent 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빌드 실행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'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을 </a:t>
            </a:r>
            <a:r>
              <a:rPr lang="ko-KR" altLang="en-US" sz="1200" i="0" dirty="0" err="1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체크표시해줘야</a:t>
            </a:r>
            <a:r>
              <a:rPr lang="ko-KR" altLang="en-US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함을 체크하면 된다</a:t>
            </a:r>
            <a:r>
              <a:rPr lang="en-US" altLang="ko-KR" sz="1200" i="0" dirty="0">
                <a:solidFill>
                  <a:srgbClr val="555555"/>
                </a:solidFill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  <a:endParaRPr kumimoji="1" lang="ko-KR" altLang="en-US" sz="1200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69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E6A263D-E193-ABF5-7249-D83EB9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B96ABB-3553-ABAE-3BE8-768A8FDE6E7C}"/>
              </a:ext>
            </a:extLst>
          </p:cNvPr>
          <p:cNvSpPr/>
          <p:nvPr/>
        </p:nvSpPr>
        <p:spPr>
          <a:xfrm>
            <a:off x="5500300" y="2862871"/>
            <a:ext cx="2092805" cy="2357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5165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1E882D1-6974-0752-6113-61FFAEE0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94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104532F-2477-7FD5-78A2-BADD0B2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852861"/>
            <a:ext cx="10345064" cy="51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7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653566BD-1CC1-A1EA-A5D4-59AF4AE1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661475"/>
            <a:ext cx="11379570" cy="55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9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F119E800-E089-671C-2FA9-B0D5821AFAE4}"/>
              </a:ext>
            </a:extLst>
          </p:cNvPr>
          <p:cNvSpPr txBox="1"/>
          <p:nvPr/>
        </p:nvSpPr>
        <p:spPr>
          <a:xfrm>
            <a:off x="472965" y="399392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CI/CD</a:t>
            </a:r>
            <a:r>
              <a:rPr kumimoji="1" lang="ko-KR" altLang="en-US" sz="3600" dirty="0"/>
              <a:t> 란</a:t>
            </a:r>
            <a:r>
              <a:rPr kumimoji="1" lang="en-US" altLang="ko-KR" sz="3600" dirty="0"/>
              <a:t>?</a:t>
            </a:r>
            <a:endParaRPr kumimoji="1" lang="ko-KR" altLang="en-US" sz="3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B651C8-9E31-B67C-9E93-3D115AF94481}"/>
              </a:ext>
            </a:extLst>
          </p:cNvPr>
          <p:cNvSpPr txBox="1"/>
          <p:nvPr/>
        </p:nvSpPr>
        <p:spPr>
          <a:xfrm>
            <a:off x="472965" y="1445115"/>
            <a:ext cx="104502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Continuous Delivery -&gt; </a:t>
            </a:r>
            <a:r>
              <a:rPr kumimoji="1" lang="ko-KR" altLang="en-US" dirty="0"/>
              <a:t>뭘 배달한다는 거야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서비스를 배달하는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개발자가 코드만 작성하면 소비자 뿐만 아니라 내부 사용자에게도 서비스를 사용 가능하게 하는 것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Continuous Deployment</a:t>
            </a:r>
          </a:p>
          <a:p>
            <a:r>
              <a:rPr kumimoji="1" lang="ko-KR" altLang="en-US" dirty="0"/>
              <a:t>코드 베이스를 사용자가 사용 가능한 환경에 배포하는 것을 자동화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5518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5717B-DDE4-1BCA-6FBE-66F4D7ECCF68}"/>
              </a:ext>
            </a:extLst>
          </p:cNvPr>
          <p:cNvSpPr txBox="1"/>
          <p:nvPr/>
        </p:nvSpPr>
        <p:spPr>
          <a:xfrm>
            <a:off x="286871" y="466165"/>
            <a:ext cx="692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젠킨스에</a:t>
            </a:r>
            <a:r>
              <a:rPr kumimoji="1" lang="ko-KR" altLang="en-US" dirty="0"/>
              <a:t> 권한 주기</a:t>
            </a:r>
            <a:r>
              <a:rPr kumimoji="1" lang="en-US" altLang="ko-KR" dirty="0"/>
              <a:t>(Execute Shell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sudo</a:t>
            </a:r>
            <a:r>
              <a:rPr kumimoji="1" lang="en-US" altLang="ko-KR" dirty="0"/>
              <a:t> </a:t>
            </a:r>
            <a:r>
              <a:rPr kumimoji="1" lang="ko-KR" altLang="en-US" dirty="0"/>
              <a:t>명령어를 쓸 수 있게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1612B-CD3C-3B35-70A5-C5424C85A6B8}"/>
              </a:ext>
            </a:extLst>
          </p:cNvPr>
          <p:cNvSpPr txBox="1"/>
          <p:nvPr/>
        </p:nvSpPr>
        <p:spPr>
          <a:xfrm>
            <a:off x="783161" y="1362636"/>
            <a:ext cx="59170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관리자 권한 설정 파일 열기</a:t>
            </a:r>
            <a:endParaRPr kumimoji="1" lang="en-US" altLang="ko-KR" dirty="0"/>
          </a:p>
          <a:p>
            <a:r>
              <a:rPr kumimoji="1" lang="en-US" altLang="ko-KR" dirty="0"/>
              <a:t>$ </a:t>
            </a:r>
            <a:r>
              <a:rPr kumimoji="1" lang="en-US" altLang="ko-KR" dirty="0" err="1"/>
              <a:t>sudo</a:t>
            </a:r>
            <a:r>
              <a:rPr kumimoji="1" lang="en-US" altLang="ko-KR" dirty="0"/>
              <a:t> vim /</a:t>
            </a:r>
            <a:r>
              <a:rPr kumimoji="1" lang="en-US" altLang="ko-KR" dirty="0" err="1"/>
              <a:t>etc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sudoers</a:t>
            </a:r>
            <a:endParaRPr kumimoji="1" lang="en-US" altLang="ko-KR" dirty="0"/>
          </a:p>
          <a:p>
            <a:r>
              <a:rPr kumimoji="1" lang="en-US" altLang="ko-KR" dirty="0"/>
              <a:t>2. Jenkins</a:t>
            </a:r>
            <a:r>
              <a:rPr kumimoji="1" lang="ko-KR" altLang="en-US" dirty="0"/>
              <a:t>에 관리자 권한 제공하기 위해 아래 내용 추가</a:t>
            </a:r>
            <a:endParaRPr kumimoji="1" lang="en-US" altLang="ko-KR" dirty="0"/>
          </a:p>
          <a:p>
            <a:r>
              <a:rPr kumimoji="1" lang="en-US" altLang="ko-KR" dirty="0" err="1"/>
              <a:t>jenkins</a:t>
            </a:r>
            <a:r>
              <a:rPr kumimoji="1" lang="en-US" altLang="ko-KR" dirty="0"/>
              <a:t> ALL=(ALL) NOPASSWD: ALL</a:t>
            </a:r>
          </a:p>
          <a:p>
            <a:r>
              <a:rPr kumimoji="1" lang="en-US" altLang="ko-KR" dirty="0"/>
              <a:t>w!(</a:t>
            </a:r>
            <a:r>
              <a:rPr kumimoji="1" lang="ko-KR" altLang="en-US" dirty="0"/>
              <a:t>강제저장</a:t>
            </a:r>
            <a:r>
              <a:rPr kumimoji="1" lang="en-US" altLang="ko-KR" dirty="0"/>
              <a:t>) 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q(</a:t>
            </a:r>
            <a:r>
              <a:rPr kumimoji="1" lang="ko-KR" altLang="en-US" dirty="0"/>
              <a:t>종료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3. /service </a:t>
            </a:r>
            <a:r>
              <a:rPr kumimoji="1" lang="ko-KR" altLang="en-US" dirty="0"/>
              <a:t>폴더의 사용자 변경</a:t>
            </a:r>
            <a:endParaRPr kumimoji="1" lang="en-US" altLang="ko-KR" dirty="0"/>
          </a:p>
          <a:p>
            <a:r>
              <a:rPr kumimoji="1" lang="en-US" altLang="ko-KR" dirty="0"/>
              <a:t>$ </a:t>
            </a:r>
            <a:r>
              <a:rPr kumimoji="1" lang="en-US" altLang="ko-KR" dirty="0" err="1"/>
              <a:t>sudo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chown</a:t>
            </a:r>
            <a:r>
              <a:rPr kumimoji="1" lang="en-US" altLang="ko-KR" dirty="0"/>
              <a:t> –R </a:t>
            </a:r>
            <a:r>
              <a:rPr kumimoji="1" lang="en-US" altLang="ko-KR" dirty="0" err="1"/>
              <a:t>jenkins:jenkins</a:t>
            </a:r>
            <a:r>
              <a:rPr kumimoji="1" lang="en-US" altLang="ko-KR" dirty="0"/>
              <a:t> /service</a:t>
            </a:r>
            <a:endParaRPr kumimoji="1" lang="ko-KR" altLang="en-US" dirty="0"/>
          </a:p>
        </p:txBody>
      </p:sp>
      <p:pic>
        <p:nvPicPr>
          <p:cNvPr id="5" name="그림 4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D99B22C-9BDF-5C7A-6E99-A8751F4A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368" y="2175957"/>
            <a:ext cx="6423471" cy="48768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EAA2BE-5451-2138-47AE-34AFA56B7FC7}"/>
              </a:ext>
            </a:extLst>
          </p:cNvPr>
          <p:cNvSpPr/>
          <p:nvPr/>
        </p:nvSpPr>
        <p:spPr>
          <a:xfrm>
            <a:off x="5378824" y="5495364"/>
            <a:ext cx="2241176" cy="1703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5255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C33BE84-E602-ED3A-8F27-B6871F00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48" y="822575"/>
            <a:ext cx="7772400" cy="5900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8FB62-9A16-DC99-0310-5A00F0FBF017}"/>
              </a:ext>
            </a:extLst>
          </p:cNvPr>
          <p:cNvSpPr txBox="1"/>
          <p:nvPr/>
        </p:nvSpPr>
        <p:spPr>
          <a:xfrm>
            <a:off x="358588" y="134471"/>
            <a:ext cx="3437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test-react </a:t>
            </a:r>
            <a:r>
              <a:rPr kumimoji="1" lang="ko-KR" altLang="en-US" dirty="0"/>
              <a:t>서비스 등록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수정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1. $ cd /</a:t>
            </a:r>
            <a:r>
              <a:rPr kumimoji="1" lang="en-US" altLang="ko-KR" dirty="0" err="1"/>
              <a:t>etc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systemd</a:t>
            </a:r>
            <a:r>
              <a:rPr kumimoji="1" lang="en-US" altLang="ko-KR" dirty="0"/>
              <a:t>/system</a:t>
            </a:r>
          </a:p>
          <a:p>
            <a:r>
              <a:rPr kumimoji="1" lang="en-US" altLang="ko-KR" dirty="0"/>
              <a:t>2. $ </a:t>
            </a:r>
            <a:r>
              <a:rPr kumimoji="1" lang="en-US" altLang="ko-KR" dirty="0" err="1"/>
              <a:t>sudo</a:t>
            </a:r>
            <a:r>
              <a:rPr kumimoji="1" lang="en-US" altLang="ko-KR" dirty="0"/>
              <a:t> vim test-</a:t>
            </a:r>
            <a:r>
              <a:rPr kumimoji="1" lang="en-US" altLang="ko-KR" dirty="0" err="1"/>
              <a:t>react.service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E7AC-4787-274D-1898-5F9001478176}"/>
              </a:ext>
            </a:extLst>
          </p:cNvPr>
          <p:cNvSpPr txBox="1"/>
          <p:nvPr/>
        </p:nvSpPr>
        <p:spPr>
          <a:xfrm>
            <a:off x="7682652" y="1102625"/>
            <a:ext cx="41420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[Unit]</a:t>
            </a:r>
          </a:p>
          <a:p>
            <a:r>
              <a:rPr kumimoji="1" lang="en-US" altLang="ko-KR" dirty="0"/>
              <a:t>Description=Test React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[Service]</a:t>
            </a:r>
          </a:p>
          <a:p>
            <a:r>
              <a:rPr kumimoji="1" lang="en-US" altLang="ko-KR" dirty="0"/>
              <a:t>Type=simple</a:t>
            </a:r>
          </a:p>
          <a:p>
            <a:r>
              <a:rPr kumimoji="1" lang="en-US" altLang="ko-KR" dirty="0" err="1"/>
              <a:t>ExecStart</a:t>
            </a:r>
            <a:r>
              <a:rPr kumimoji="1" lang="en-US" altLang="ko-KR" dirty="0"/>
              <a:t>=/</a:t>
            </a:r>
            <a:r>
              <a:rPr kumimoji="1" lang="en-US" altLang="ko-KR" dirty="0" err="1"/>
              <a:t>usr</a:t>
            </a:r>
            <a:r>
              <a:rPr kumimoji="1" lang="en-US" altLang="ko-KR" dirty="0"/>
              <a:t>/bin/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start</a:t>
            </a:r>
          </a:p>
          <a:p>
            <a:r>
              <a:rPr kumimoji="1" lang="en-US" altLang="ko-KR" dirty="0" err="1"/>
              <a:t>WorkingDirectory</a:t>
            </a:r>
            <a:r>
              <a:rPr kumimoji="1" lang="en-US" altLang="ko-KR" dirty="0"/>
              <a:t>=/service/test-react/</a:t>
            </a:r>
          </a:p>
          <a:p>
            <a:r>
              <a:rPr kumimoji="1" lang="en-US" altLang="ko-KR" dirty="0"/>
              <a:t>User=</a:t>
            </a:r>
            <a:r>
              <a:rPr kumimoji="1" lang="en-US" altLang="ko-KR" dirty="0" err="1"/>
              <a:t>jenkins</a:t>
            </a:r>
            <a:endParaRPr kumimoji="1" lang="en-US" altLang="ko-KR" dirty="0"/>
          </a:p>
          <a:p>
            <a:r>
              <a:rPr kumimoji="1" lang="en-US" altLang="ko-KR" dirty="0"/>
              <a:t>Group=</a:t>
            </a:r>
            <a:r>
              <a:rPr kumimoji="1" lang="en-US" altLang="ko-KR" dirty="0" err="1"/>
              <a:t>jenkins</a:t>
            </a:r>
            <a:endParaRPr kumimoji="1" lang="en-US" altLang="ko-KR" dirty="0"/>
          </a:p>
          <a:p>
            <a:r>
              <a:rPr kumimoji="1" lang="en-US" altLang="ko-KR" dirty="0"/>
              <a:t>Restart=always</a:t>
            </a:r>
          </a:p>
          <a:p>
            <a:r>
              <a:rPr kumimoji="1" lang="en-US" altLang="ko-KR" dirty="0" err="1"/>
              <a:t>RestartSec</a:t>
            </a:r>
            <a:r>
              <a:rPr kumimoji="1" lang="en-US" altLang="ko-KR" dirty="0"/>
              <a:t>=10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[Install]</a:t>
            </a:r>
          </a:p>
          <a:p>
            <a:r>
              <a:rPr kumimoji="1" lang="en-US" altLang="ko-KR" dirty="0" err="1"/>
              <a:t>WantedBy</a:t>
            </a:r>
            <a:r>
              <a:rPr kumimoji="1" lang="en-US" altLang="ko-KR" dirty="0"/>
              <a:t>=multi-</a:t>
            </a:r>
            <a:r>
              <a:rPr kumimoji="1" lang="en-US" altLang="ko-KR" dirty="0" err="1"/>
              <a:t>user.target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47651-C180-0A36-0AE5-870A199A7E3D}"/>
              </a:ext>
            </a:extLst>
          </p:cNvPr>
          <p:cNvSpPr txBox="1"/>
          <p:nvPr/>
        </p:nvSpPr>
        <p:spPr>
          <a:xfrm>
            <a:off x="358588" y="6354197"/>
            <a:ext cx="376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sudo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systemctl</a:t>
            </a:r>
            <a:r>
              <a:rPr kumimoji="1" lang="en-US" altLang="ko-KR" dirty="0"/>
              <a:t> daemon-reload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90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소프트웨어, 텍스트, 웹 페이지이(가) 표시된 사진&#10;&#10;자동 생성된 설명">
            <a:extLst>
              <a:ext uri="{FF2B5EF4-FFF2-40B4-BE49-F238E27FC236}">
                <a16:creationId xmlns:a16="http://schemas.microsoft.com/office/drawing/2014/main" id="{4641C482-45B4-0D82-7C25-AC0BB1FE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404445-CC0E-25C2-F1A5-8BA71CB5D122}"/>
              </a:ext>
            </a:extLst>
          </p:cNvPr>
          <p:cNvSpPr/>
          <p:nvPr/>
        </p:nvSpPr>
        <p:spPr>
          <a:xfrm>
            <a:off x="726141" y="2321859"/>
            <a:ext cx="941294" cy="2689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61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55A5353-2D5C-542A-9AC9-488C6941E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887422"/>
            <a:ext cx="11379570" cy="5692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5B3FD-FD07-BA95-CD60-043B9194D59B}"/>
              </a:ext>
            </a:extLst>
          </p:cNvPr>
          <p:cNvSpPr txBox="1"/>
          <p:nvPr/>
        </p:nvSpPr>
        <p:spPr>
          <a:xfrm>
            <a:off x="406215" y="277824"/>
            <a:ext cx="360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repository webhook </a:t>
            </a:r>
            <a:r>
              <a:rPr kumimoji="1" lang="ko-KR" altLang="en-US" dirty="0"/>
              <a:t>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A9816-F362-36C6-E1EF-48779860E1A8}"/>
              </a:ext>
            </a:extLst>
          </p:cNvPr>
          <p:cNvSpPr txBox="1"/>
          <p:nvPr/>
        </p:nvSpPr>
        <p:spPr>
          <a:xfrm>
            <a:off x="9278472" y="5387789"/>
            <a:ext cx="1845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Check</a:t>
            </a:r>
          </a:p>
          <a:p>
            <a:r>
              <a:rPr kumimoji="1" lang="en-US" altLang="ko-KR" dirty="0"/>
              <a:t>- Merge groups</a:t>
            </a:r>
          </a:p>
          <a:p>
            <a:r>
              <a:rPr kumimoji="1" lang="en-US" altLang="ko-KR" dirty="0"/>
              <a:t>- Pushes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676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34D4EC0-C129-B529-D4D3-1C5F08EA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468075"/>
            <a:ext cx="10345064" cy="59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63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멀티미디어 소프트웨어, 소프트웨어, 그래픽 소프트웨어, 편집이(가) 표시된 사진&#10;&#10;자동 생성된 설명">
            <a:extLst>
              <a:ext uri="{FF2B5EF4-FFF2-40B4-BE49-F238E27FC236}">
                <a16:creationId xmlns:a16="http://schemas.microsoft.com/office/drawing/2014/main" id="{BEE8F2F4-74D2-FF89-C27F-AEBC596E2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58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멀티미디어 소프트웨어, 소프트웨어, 그래픽 소프트웨어, 편집이(가) 표시된 사진&#10;&#10;자동 생성된 설명">
            <a:extLst>
              <a:ext uri="{FF2B5EF4-FFF2-40B4-BE49-F238E27FC236}">
                <a16:creationId xmlns:a16="http://schemas.microsoft.com/office/drawing/2014/main" id="{27F32904-E08F-6522-1917-9B1FC5FB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13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8C52D8D7-9F0A-144B-7CD8-EFB17D97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4441670"/>
            <a:ext cx="7772400" cy="2180931"/>
          </a:xfrm>
          <a:prstGeom prst="rect">
            <a:avLst/>
          </a:prstGeom>
        </p:spPr>
      </p:pic>
      <p:pic>
        <p:nvPicPr>
          <p:cNvPr id="7" name="그림 6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FE5EF179-C67B-164F-141D-ED0A22E1C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" y="60197"/>
            <a:ext cx="6423471" cy="43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81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F2B45ADF-7552-B3CE-4C71-A030EAB04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85175"/>
            <a:ext cx="11379570" cy="648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77C06E-DD55-1E17-F4CC-A4080AA02CFC}"/>
              </a:ext>
            </a:extLst>
          </p:cNvPr>
          <p:cNvSpPr txBox="1"/>
          <p:nvPr/>
        </p:nvSpPr>
        <p:spPr>
          <a:xfrm>
            <a:off x="2175696" y="2967335"/>
            <a:ext cx="7840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로컬 개발 </a:t>
            </a:r>
            <a:r>
              <a:rPr kumimoji="1" lang="en-US" altLang="ko-KR" dirty="0"/>
              <a:t>-&gt;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후 </a:t>
            </a:r>
            <a:r>
              <a:rPr kumimoji="1" lang="ko-KR" altLang="en-US" dirty="0" err="1"/>
              <a:t>푸쉬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 </a:t>
            </a:r>
            <a:r>
              <a:rPr kumimoji="1" lang="ko-KR" altLang="en-US" dirty="0" err="1"/>
              <a:t>웹훅</a:t>
            </a:r>
            <a:r>
              <a:rPr kumimoji="1" lang="ko-KR" altLang="en-US" dirty="0"/>
              <a:t> 발동 </a:t>
            </a:r>
            <a:r>
              <a:rPr kumimoji="1" lang="en-US" altLang="ko-KR" dirty="0"/>
              <a:t>-&gt; Jenkins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CD(</a:t>
            </a:r>
            <a:r>
              <a:rPr kumimoji="1" lang="ko-KR" altLang="en-US" dirty="0"/>
              <a:t>지속 통합</a:t>
            </a:r>
            <a:r>
              <a:rPr kumimoji="1" lang="en-US" altLang="ko-KR" dirty="0"/>
              <a:t>/</a:t>
            </a:r>
            <a:r>
              <a:rPr kumimoji="1" lang="ko-KR" altLang="en-US" dirty="0"/>
              <a:t>배포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</a:t>
            </a:r>
            <a:r>
              <a:rPr kumimoji="1" lang="en-US" altLang="ko-KR" dirty="0"/>
              <a:t> -&gt; </a:t>
            </a:r>
            <a:r>
              <a:rPr kumimoji="1" lang="ko-KR" altLang="en-US" dirty="0"/>
              <a:t>다수의 인원과 </a:t>
            </a:r>
            <a:r>
              <a:rPr kumimoji="1" lang="ko-KR" altLang="en-US" dirty="0" err="1"/>
              <a:t>프로젝트할</a:t>
            </a:r>
            <a:r>
              <a:rPr kumimoji="1" lang="ko-KR" altLang="en-US" dirty="0"/>
              <a:t> 때 엄청 편함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79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F119E800-E089-671C-2FA9-B0D5821AFAE4}"/>
              </a:ext>
            </a:extLst>
          </p:cNvPr>
          <p:cNvSpPr txBox="1"/>
          <p:nvPr/>
        </p:nvSpPr>
        <p:spPr>
          <a:xfrm>
            <a:off x="472965" y="399392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CI/CD</a:t>
            </a:r>
            <a:r>
              <a:rPr kumimoji="1" lang="ko-KR" altLang="en-US" sz="3600" dirty="0"/>
              <a:t> 란</a:t>
            </a:r>
            <a:r>
              <a:rPr kumimoji="1" lang="en-US" altLang="ko-KR" sz="3600" dirty="0"/>
              <a:t>?</a:t>
            </a:r>
            <a:endParaRPr kumimoji="1"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4EFEF-4B20-4ADF-939C-1253394D6543}"/>
              </a:ext>
            </a:extLst>
          </p:cNvPr>
          <p:cNvSpPr txBox="1"/>
          <p:nvPr/>
        </p:nvSpPr>
        <p:spPr>
          <a:xfrm>
            <a:off x="212017" y="2197535"/>
            <a:ext cx="117679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CI/CD</a:t>
            </a:r>
            <a:r>
              <a:rPr kumimoji="1" lang="ko-KR" altLang="en-US" dirty="0"/>
              <a:t> 는 각각의 개발자들이 개발을 하는 개발 환경을 사용자가 사용 가능한 서비스로 전달하는 모든 과정을</a:t>
            </a:r>
            <a:endParaRPr kumimoji="1" lang="en-US" altLang="ko-KR" dirty="0"/>
          </a:p>
          <a:p>
            <a:r>
              <a:rPr kumimoji="1" lang="ko-KR" altLang="en-US" dirty="0"/>
              <a:t>지속 가능한 형태로 또 가능하다면 자동으로 해서 개발자와 사용자 사이의 격차를 없애는 것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이러한 과정에는 코드를 빌드하고 테스트하고 배포하는 활동이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개발자 </a:t>
            </a:r>
            <a:r>
              <a:rPr kumimoji="1" lang="en-US" altLang="ko-KR" dirty="0"/>
              <a:t>A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나는 코드만 작성했을 뿐인데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사람들이 이미 내 기능을 사용하고 있네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Wow</a:t>
            </a:r>
          </a:p>
        </p:txBody>
      </p:sp>
    </p:spTree>
    <p:extLst>
      <p:ext uri="{BB962C8B-B14F-4D97-AF65-F5344CB8AC3E}">
        <p14:creationId xmlns:p14="http://schemas.microsoft.com/office/powerpoint/2010/main" val="426167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F119E800-E089-671C-2FA9-B0D5821AFAE4}"/>
              </a:ext>
            </a:extLst>
          </p:cNvPr>
          <p:cNvSpPr txBox="1"/>
          <p:nvPr/>
        </p:nvSpPr>
        <p:spPr>
          <a:xfrm>
            <a:off x="472965" y="399392"/>
            <a:ext cx="344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CI </a:t>
            </a:r>
            <a:r>
              <a:rPr kumimoji="1" lang="ko-KR" altLang="en-US" sz="3600" dirty="0"/>
              <a:t>왜 필요할까</a:t>
            </a:r>
            <a:r>
              <a:rPr kumimoji="1" lang="en-US" altLang="ko-KR" sz="3600" dirty="0"/>
              <a:t>?</a:t>
            </a:r>
            <a:endParaRPr kumimoji="1"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D3D7F-DD7C-0F00-A22A-73332F17E243}"/>
              </a:ext>
            </a:extLst>
          </p:cNvPr>
          <p:cNvSpPr txBox="1"/>
          <p:nvPr/>
        </p:nvSpPr>
        <p:spPr>
          <a:xfrm>
            <a:off x="1359425" y="2017986"/>
            <a:ext cx="185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명의 개발자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 week later</a:t>
            </a:r>
          </a:p>
          <a:p>
            <a:r>
              <a:rPr kumimoji="1" lang="en-US" altLang="ko-KR" dirty="0"/>
              <a:t>- Merge Hell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02AE-1AB4-0261-0CDA-51EDCD423F75}"/>
              </a:ext>
            </a:extLst>
          </p:cNvPr>
          <p:cNvSpPr txBox="1"/>
          <p:nvPr/>
        </p:nvSpPr>
        <p:spPr>
          <a:xfrm>
            <a:off x="7062952" y="3153103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누구야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내꺼</a:t>
            </a:r>
            <a:r>
              <a:rPr kumimoji="1" lang="ko-KR" altLang="en-US" dirty="0"/>
              <a:t> 안돼</a:t>
            </a:r>
            <a:r>
              <a:rPr kumimoji="1" lang="en-US" altLang="ko-KR" dirty="0"/>
              <a:t>!!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0DAAA-07C7-D347-AFFF-A13C2A1D8483}"/>
              </a:ext>
            </a:extLst>
          </p:cNvPr>
          <p:cNvSpPr txBox="1"/>
          <p:nvPr/>
        </p:nvSpPr>
        <p:spPr>
          <a:xfrm>
            <a:off x="1359425" y="4867052"/>
            <a:ext cx="945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각자의 개발 내용</a:t>
            </a:r>
            <a:r>
              <a:rPr kumimoji="1" lang="en-US" altLang="ko-KR" dirty="0"/>
              <a:t>(</a:t>
            </a:r>
            <a:r>
              <a:rPr kumimoji="1" lang="ko-KR" altLang="en-US" dirty="0"/>
              <a:t>코드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몰아서 통합하는 것보다 최대한 잘게 잘게 개발하고 지속적으로</a:t>
            </a:r>
            <a:endParaRPr kumimoji="1" lang="en-US" altLang="ko-KR" dirty="0"/>
          </a:p>
          <a:p>
            <a:r>
              <a:rPr kumimoji="1" lang="ko-KR" altLang="en-US" dirty="0"/>
              <a:t>통합하는 것이 훨씬 오류가 적다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8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F119E800-E089-671C-2FA9-B0D5821AFAE4}"/>
              </a:ext>
            </a:extLst>
          </p:cNvPr>
          <p:cNvSpPr txBox="1"/>
          <p:nvPr/>
        </p:nvSpPr>
        <p:spPr>
          <a:xfrm>
            <a:off x="472965" y="399392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CD </a:t>
            </a:r>
            <a:r>
              <a:rPr kumimoji="1" lang="ko-KR" altLang="en-US" sz="3600" dirty="0"/>
              <a:t>왜 필요할까</a:t>
            </a:r>
            <a:r>
              <a:rPr kumimoji="1" lang="en-US" altLang="ko-KR" sz="3600" dirty="0"/>
              <a:t>?</a:t>
            </a:r>
            <a:endParaRPr kumimoji="1"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8EB4D-C8F4-2F1E-93DB-BDC8D9BEACC3}"/>
              </a:ext>
            </a:extLst>
          </p:cNvPr>
          <p:cNvSpPr txBox="1"/>
          <p:nvPr/>
        </p:nvSpPr>
        <p:spPr>
          <a:xfrm>
            <a:off x="609600" y="1735869"/>
            <a:ext cx="51048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코드 개발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프론트와 </a:t>
            </a:r>
            <a:r>
              <a:rPr kumimoji="1" lang="ko-KR" altLang="en-US" dirty="0" err="1"/>
              <a:t>협업해야하니</a:t>
            </a:r>
            <a:r>
              <a:rPr kumimoji="1" lang="ko-KR" altLang="en-US" dirty="0"/>
              <a:t> 배포를 해볼까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저기 </a:t>
            </a:r>
            <a:r>
              <a:rPr kumimoji="1" lang="ko-KR" altLang="en-US" dirty="0" err="1"/>
              <a:t>배포좀</a:t>
            </a:r>
            <a:r>
              <a:rPr kumimoji="1" lang="ko-KR" altLang="en-US" dirty="0"/>
              <a:t> 해주세요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앗 버그</a:t>
            </a:r>
            <a:r>
              <a:rPr kumimoji="1" lang="en-US" altLang="ko-KR" dirty="0"/>
              <a:t>!</a:t>
            </a:r>
            <a:r>
              <a:rPr kumimoji="1" lang="ko-KR" altLang="en-US" dirty="0"/>
              <a:t> 다시 </a:t>
            </a:r>
            <a:r>
              <a:rPr kumimoji="1" lang="ko-KR" altLang="en-US" dirty="0" err="1"/>
              <a:t>배포좀</a:t>
            </a:r>
            <a:r>
              <a:rPr kumimoji="1" lang="ko-KR" altLang="en-US" dirty="0"/>
              <a:t> 해주세요</a:t>
            </a:r>
            <a:r>
              <a:rPr kumimoji="1" lang="en-US" altLang="ko-KR" dirty="0"/>
              <a:t>..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데브</a:t>
            </a:r>
            <a:r>
              <a:rPr kumimoji="1" lang="ko-KR" altLang="en-US" dirty="0"/>
              <a:t> 서버에 누가 배포했나요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제꺼</a:t>
            </a:r>
            <a:r>
              <a:rPr kumimoji="1" lang="ko-KR" altLang="en-US" dirty="0"/>
              <a:t> 안됨</a:t>
            </a:r>
            <a:r>
              <a:rPr kumimoji="1" lang="en-US" altLang="ko-KR" dirty="0"/>
              <a:t>!!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앗 죄송</a:t>
            </a:r>
            <a:r>
              <a:rPr kumimoji="1" lang="en-US" altLang="ko-KR" dirty="0"/>
              <a:t>..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QA</a:t>
            </a:r>
            <a:r>
              <a:rPr kumimoji="1" lang="ko-KR" altLang="en-US" dirty="0"/>
              <a:t> 배포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프로덕션 배포 시 초긴장 유지</a:t>
            </a:r>
            <a:r>
              <a:rPr kumimoji="1" lang="en-US" altLang="ko-KR" dirty="0"/>
              <a:t>..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열심히 배포스크립트 작성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 콘솔 </a:t>
            </a:r>
            <a:r>
              <a:rPr kumimoji="1" lang="ko-KR" altLang="en-US" dirty="0" err="1"/>
              <a:t>만지작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73F0C-8F27-B427-B868-DB79852A553D}"/>
              </a:ext>
            </a:extLst>
          </p:cNvPr>
          <p:cNvSpPr txBox="1"/>
          <p:nvPr/>
        </p:nvSpPr>
        <p:spPr>
          <a:xfrm>
            <a:off x="2711669" y="5404930"/>
            <a:ext cx="5373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개발자가 코드만 작성하면 되지 </a:t>
            </a:r>
            <a:r>
              <a:rPr kumimoji="1" lang="ko-KR" altLang="en-US" dirty="0" err="1"/>
              <a:t>왜케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할게</a:t>
            </a:r>
            <a:r>
              <a:rPr kumimoji="1" lang="ko-KR" altLang="en-US" dirty="0"/>
              <a:t> 많아 </a:t>
            </a:r>
            <a:r>
              <a:rPr kumimoji="1" lang="ko-KR" altLang="en-US" dirty="0" err="1"/>
              <a:t>ㅜ</a:t>
            </a:r>
            <a:endParaRPr kumimoji="1" lang="en-US" altLang="ko-KR" dirty="0"/>
          </a:p>
          <a:p>
            <a:r>
              <a:rPr kumimoji="1" lang="en-US" altLang="ko-KR" dirty="0"/>
              <a:t>CD</a:t>
            </a:r>
            <a:r>
              <a:rPr kumimoji="1" lang="ko-KR" altLang="en-US" dirty="0"/>
              <a:t>와 함께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라면 걱정 끝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코드만 작성하면 나머진 </a:t>
            </a:r>
            <a:r>
              <a:rPr kumimoji="1" lang="en-US" altLang="ko-KR" dirty="0"/>
              <a:t>Jenkins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해줄거여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70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Jenkins Logo Icon - Download in Flat Style">
            <a:extLst>
              <a:ext uri="{FF2B5EF4-FFF2-40B4-BE49-F238E27FC236}">
                <a16:creationId xmlns:a16="http://schemas.microsoft.com/office/drawing/2014/main" id="{F2D9B932-B803-7949-E9B6-FD183275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5" y="-655458"/>
            <a:ext cx="3576321" cy="35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C5BF42-F533-91EA-A9FE-707E448CF09D}"/>
              </a:ext>
            </a:extLst>
          </p:cNvPr>
          <p:cNvSpPr txBox="1"/>
          <p:nvPr/>
        </p:nvSpPr>
        <p:spPr>
          <a:xfrm>
            <a:off x="2192527" y="2265405"/>
            <a:ext cx="639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Java Runtime Environment</a:t>
            </a:r>
            <a:r>
              <a:rPr kumimoji="1" lang="ko-KR" altLang="en-US" dirty="0"/>
              <a:t>에서 동작</a:t>
            </a:r>
            <a:r>
              <a:rPr kumimoji="1" lang="en-US" altLang="ko-KR" dirty="0"/>
              <a:t> -&gt; Java Runtime </a:t>
            </a:r>
            <a:r>
              <a:rPr kumimoji="1" lang="ko-KR" altLang="en-US" dirty="0"/>
              <a:t>필요</a:t>
            </a:r>
            <a:endParaRPr kumimoji="1" lang="en-US" altLang="ko-KR" dirty="0"/>
          </a:p>
          <a:p>
            <a:r>
              <a:rPr kumimoji="1" lang="ko-KR" altLang="en-US" dirty="0"/>
              <a:t>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테스트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배포 등 모든 것을 자동화 해주는 자동화 서버</a:t>
            </a:r>
            <a:r>
              <a:rPr kumimoji="1"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E3C96-60F7-8A9A-9E23-6B12C3B1F408}"/>
              </a:ext>
            </a:extLst>
          </p:cNvPr>
          <p:cNvSpPr txBox="1"/>
          <p:nvPr/>
        </p:nvSpPr>
        <p:spPr>
          <a:xfrm>
            <a:off x="4773741" y="809536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넌 누구냐</a:t>
            </a:r>
            <a:r>
              <a:rPr kumimoji="1" lang="en-US" altLang="ko-KR" sz="3600" dirty="0"/>
              <a:t>!</a:t>
            </a:r>
            <a:endParaRPr kumimoji="1"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76AD1-9D57-5B17-12BA-E3F7CA37E8D9}"/>
              </a:ext>
            </a:extLst>
          </p:cNvPr>
          <p:cNvSpPr txBox="1"/>
          <p:nvPr/>
        </p:nvSpPr>
        <p:spPr>
          <a:xfrm>
            <a:off x="2836132" y="4225159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난 개발만 </a:t>
            </a:r>
            <a:r>
              <a:rPr kumimoji="1" lang="ko-KR" altLang="en-US" dirty="0" err="1"/>
              <a:t>할테니</a:t>
            </a:r>
            <a:r>
              <a:rPr kumimoji="1" lang="ko-KR" altLang="en-US" dirty="0"/>
              <a:t> 귀찮은 건 </a:t>
            </a:r>
            <a:r>
              <a:rPr kumimoji="1" lang="ko-KR" altLang="en-US" dirty="0" err="1"/>
              <a:t>니가</a:t>
            </a:r>
            <a:r>
              <a:rPr kumimoji="1" lang="ko-KR" altLang="en-US" dirty="0"/>
              <a:t> 다 해라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31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Jenkins Logo Icon - Download in Flat Style">
            <a:extLst>
              <a:ext uri="{FF2B5EF4-FFF2-40B4-BE49-F238E27FC236}">
                <a16:creationId xmlns:a16="http://schemas.microsoft.com/office/drawing/2014/main" id="{F2D9B932-B803-7949-E9B6-FD183275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5" y="-655458"/>
            <a:ext cx="3576321" cy="35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0CC641-D404-EBDA-43BB-E796CEB6FAAE}"/>
              </a:ext>
            </a:extLst>
          </p:cNvPr>
          <p:cNvSpPr txBox="1"/>
          <p:nvPr/>
        </p:nvSpPr>
        <p:spPr>
          <a:xfrm>
            <a:off x="1412666" y="2578056"/>
            <a:ext cx="936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다양한 플러그인들을 활용해서 각종 자동화 작업을 처리할 수 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90538-7426-83FA-E62F-0C0C464E6F06}"/>
              </a:ext>
            </a:extLst>
          </p:cNvPr>
          <p:cNvSpPr txBox="1"/>
          <p:nvPr/>
        </p:nvSpPr>
        <p:spPr>
          <a:xfrm>
            <a:off x="1829372" y="418311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Git clone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D6F2C-01BB-40CD-99F2-F230473DBB69}"/>
              </a:ext>
            </a:extLst>
          </p:cNvPr>
          <p:cNvSpPr txBox="1"/>
          <p:nvPr/>
        </p:nvSpPr>
        <p:spPr>
          <a:xfrm>
            <a:off x="4361793" y="5142584"/>
            <a:ext cx="151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build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55022-B6AB-B146-76E4-72299D34C65F}"/>
              </a:ext>
            </a:extLst>
          </p:cNvPr>
          <p:cNvSpPr txBox="1"/>
          <p:nvPr/>
        </p:nvSpPr>
        <p:spPr>
          <a:xfrm>
            <a:off x="5683866" y="363361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notification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7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Jenkins Logo Icon - Download in Flat Style">
            <a:extLst>
              <a:ext uri="{FF2B5EF4-FFF2-40B4-BE49-F238E27FC236}">
                <a16:creationId xmlns:a16="http://schemas.microsoft.com/office/drawing/2014/main" id="{F2D9B932-B803-7949-E9B6-FD183275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5" y="-655458"/>
            <a:ext cx="3576321" cy="35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1AFAD-51FA-F903-5C20-CA8C7F0389A9}"/>
              </a:ext>
            </a:extLst>
          </p:cNvPr>
          <p:cNvSpPr txBox="1"/>
          <p:nvPr/>
        </p:nvSpPr>
        <p:spPr>
          <a:xfrm>
            <a:off x="5246687" y="113270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정말 많은 플러그인들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76259-7D42-BADE-19F6-AA3DA3A47B1B}"/>
              </a:ext>
            </a:extLst>
          </p:cNvPr>
          <p:cNvSpPr txBox="1"/>
          <p:nvPr/>
        </p:nvSpPr>
        <p:spPr>
          <a:xfrm>
            <a:off x="1021528" y="2750148"/>
            <a:ext cx="104481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대표적인 플러그인들</a:t>
            </a:r>
            <a:endParaRPr kumimoji="1" lang="en-US" altLang="ko-KR" dirty="0"/>
          </a:p>
          <a:p>
            <a:r>
              <a:rPr kumimoji="1" lang="en-US" altLang="ko-KR" dirty="0"/>
              <a:t>- Credentials Plugin</a:t>
            </a:r>
          </a:p>
          <a:p>
            <a:r>
              <a:rPr kumimoji="1" lang="en-US" altLang="ko-KR" dirty="0"/>
              <a:t>- Git Plugin</a:t>
            </a:r>
          </a:p>
          <a:p>
            <a:r>
              <a:rPr kumimoji="1" lang="en-US" altLang="ko-KR" dirty="0"/>
              <a:t>- Pipeline (</a:t>
            </a:r>
            <a:r>
              <a:rPr kumimoji="1" lang="ko-KR" altLang="en-US" dirty="0"/>
              <a:t>핵심 기능인 파이프라인 마저도 플러그인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Docker plugin and Docker Pipeline (docker agent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사용하고 </a:t>
            </a:r>
            <a:r>
              <a:rPr kumimoji="1" lang="en-US" altLang="ko-KR" dirty="0" err="1"/>
              <a:t>jenkins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docker </a:t>
            </a:r>
            <a:r>
              <a:rPr kumimoji="1" lang="ko-KR" altLang="en-US" dirty="0"/>
              <a:t>사용하기 위함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                                                (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docker</a:t>
            </a:r>
            <a:r>
              <a:rPr kumimoji="1" lang="ko-KR" altLang="en-US" dirty="0"/>
              <a:t> 말고 </a:t>
            </a:r>
            <a:r>
              <a:rPr kumimoji="1" lang="en-US" altLang="ko-KR" dirty="0"/>
              <a:t>shell script</a:t>
            </a:r>
            <a:r>
              <a:rPr kumimoji="1" lang="ko-KR" altLang="en-US" dirty="0"/>
              <a:t>로 할 거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처음에는 그냥 </a:t>
            </a:r>
            <a:r>
              <a:rPr kumimoji="1" lang="en-US" altLang="ko-KR" dirty="0"/>
              <a:t>Recommend</a:t>
            </a:r>
            <a:r>
              <a:rPr kumimoji="1" lang="ko-KR" altLang="en-US" dirty="0"/>
              <a:t> 해주는 것만 깔아도 어지간 한 건 설치됨  </a:t>
            </a:r>
          </a:p>
        </p:txBody>
      </p:sp>
    </p:spTree>
    <p:extLst>
      <p:ext uri="{BB962C8B-B14F-4D97-AF65-F5344CB8AC3E}">
        <p14:creationId xmlns:p14="http://schemas.microsoft.com/office/powerpoint/2010/main" val="37812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1023</Words>
  <Application>Microsoft Macintosh PowerPoint</Application>
  <PresentationFormat>와이드스크린</PresentationFormat>
  <Paragraphs>166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NanumGothic</vt:lpstr>
      <vt:lpstr>맑은 고딕</vt:lpstr>
      <vt:lpstr>D2Coding</vt:lpstr>
      <vt:lpstr>NanumSquareRound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임대원</dc:creator>
  <cp:lastModifiedBy>임대원</cp:lastModifiedBy>
  <cp:revision>66</cp:revision>
  <dcterms:created xsi:type="dcterms:W3CDTF">2023-12-25T18:23:31Z</dcterms:created>
  <dcterms:modified xsi:type="dcterms:W3CDTF">2023-12-29T20:38:56Z</dcterms:modified>
</cp:coreProperties>
</file>